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79" r:id="rId2"/>
    <p:sldId id="277" r:id="rId3"/>
    <p:sldId id="280" r:id="rId4"/>
    <p:sldId id="281" r:id="rId5"/>
    <p:sldId id="259" r:id="rId6"/>
    <p:sldId id="260" r:id="rId7"/>
    <p:sldId id="261" r:id="rId8"/>
    <p:sldId id="288" r:id="rId9"/>
    <p:sldId id="263" r:id="rId10"/>
    <p:sldId id="289" r:id="rId11"/>
    <p:sldId id="282" r:id="rId12"/>
    <p:sldId id="274" r:id="rId13"/>
    <p:sldId id="258" r:id="rId14"/>
    <p:sldId id="278" r:id="rId15"/>
    <p:sldId id="267" r:id="rId16"/>
    <p:sldId id="268" r:id="rId17"/>
    <p:sldId id="286" r:id="rId18"/>
    <p:sldId id="291" r:id="rId19"/>
    <p:sldId id="292" r:id="rId20"/>
    <p:sldId id="293" r:id="rId21"/>
    <p:sldId id="269" r:id="rId22"/>
    <p:sldId id="257" r:id="rId23"/>
    <p:sldId id="284" r:id="rId24"/>
    <p:sldId id="27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snapToObjects="1">
      <p:cViewPr varScale="1">
        <p:scale>
          <a:sx n="88" d="100"/>
          <a:sy n="88" d="100"/>
        </p:scale>
        <p:origin x="897"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0F92F-5205-1240-A720-B28361FFC1EE}" type="datetimeFigureOut">
              <a:rPr lang="en-US" smtClean="0"/>
              <a:t>6/21/2022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B17A90-78CC-1648-9A76-51ACA2F7560D}" type="slidenum">
              <a:rPr lang="en-US" smtClean="0"/>
              <a:t>‹#›</a:t>
            </a:fld>
            <a:endParaRPr lang="en-US"/>
          </a:p>
        </p:txBody>
      </p:sp>
    </p:spTree>
    <p:extLst>
      <p:ext uri="{BB962C8B-B14F-4D97-AF65-F5344CB8AC3E}">
        <p14:creationId xmlns:p14="http://schemas.microsoft.com/office/powerpoint/2010/main" val="21769556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A9E9A4-C553-1941-B291-4A6F2D7960CF}" type="datetimeFigureOut">
              <a:rPr lang="en-US" smtClean="0"/>
              <a:t>6/21/2022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9DB3E8-4E0D-3A45-B2D1-C595BE25A739}" type="slidenum">
              <a:rPr lang="en-US" smtClean="0"/>
              <a:t>‹#›</a:t>
            </a:fld>
            <a:endParaRPr lang="en-US"/>
          </a:p>
        </p:txBody>
      </p:sp>
    </p:spTree>
    <p:extLst>
      <p:ext uri="{BB962C8B-B14F-4D97-AF65-F5344CB8AC3E}">
        <p14:creationId xmlns:p14="http://schemas.microsoft.com/office/powerpoint/2010/main" val="17773846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Government changes mean a change (for the better) in how we teach phonics and reading at school   - make sure there is consistency throughout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Early reading is the stage where children are learning to become fluent readers</a:t>
            </a:r>
            <a:r>
              <a:rPr lang="en-US" baseline="0" dirty="0"/>
              <a:t> through the use of phonics</a:t>
            </a:r>
          </a:p>
          <a:p>
            <a:endParaRPr lang="en-US" dirty="0"/>
          </a:p>
        </p:txBody>
      </p:sp>
      <p:sp>
        <p:nvSpPr>
          <p:cNvPr id="4" name="Slide Number Placeholder 3"/>
          <p:cNvSpPr>
            <a:spLocks noGrp="1"/>
          </p:cNvSpPr>
          <p:nvPr>
            <p:ph type="sldNum" sz="quarter" idx="10"/>
          </p:nvPr>
        </p:nvSpPr>
        <p:spPr/>
        <p:txBody>
          <a:bodyPr/>
          <a:lstStyle/>
          <a:p>
            <a:fld id="{529DB3E8-4E0D-3A45-B2D1-C595BE25A739}" type="slidenum">
              <a:rPr lang="en-US" smtClean="0"/>
              <a:t>5</a:t>
            </a:fld>
            <a:endParaRPr lang="en-US"/>
          </a:p>
        </p:txBody>
      </p:sp>
    </p:spTree>
    <p:extLst>
      <p:ext uri="{BB962C8B-B14F-4D97-AF65-F5344CB8AC3E}">
        <p14:creationId xmlns:p14="http://schemas.microsoft.com/office/powerpoint/2010/main" val="81388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Phonemes taught in order         start to read words </a:t>
            </a:r>
            <a:r>
              <a:rPr lang="en-US" dirty="0" err="1"/>
              <a:t>asap</a:t>
            </a:r>
            <a:r>
              <a:rPr lang="en-US" dirty="0"/>
              <a:t>  </a:t>
            </a:r>
          </a:p>
          <a:p>
            <a:r>
              <a:rPr lang="en-US" dirty="0"/>
              <a:t>LW has a picture pneumonic to help children remember the phoneme/grapheme </a:t>
            </a:r>
          </a:p>
        </p:txBody>
      </p:sp>
      <p:sp>
        <p:nvSpPr>
          <p:cNvPr id="4" name="Slide Number Placeholder 3"/>
          <p:cNvSpPr>
            <a:spLocks noGrp="1"/>
          </p:cNvSpPr>
          <p:nvPr>
            <p:ph type="sldNum" sz="quarter" idx="10"/>
          </p:nvPr>
        </p:nvSpPr>
        <p:spPr/>
        <p:txBody>
          <a:bodyPr/>
          <a:lstStyle/>
          <a:p>
            <a:fld id="{529DB3E8-4E0D-3A45-B2D1-C595BE25A739}" type="slidenum">
              <a:rPr lang="en-US" smtClean="0"/>
              <a:t>7</a:t>
            </a:fld>
            <a:endParaRPr lang="en-US"/>
          </a:p>
        </p:txBody>
      </p:sp>
    </p:spTree>
    <p:extLst>
      <p:ext uri="{BB962C8B-B14F-4D97-AF65-F5344CB8AC3E}">
        <p14:creationId xmlns:p14="http://schemas.microsoft.com/office/powerpoint/2010/main" val="393049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Early digraphs  mostly consonant digraphs </a:t>
            </a:r>
            <a:r>
              <a:rPr lang="mr-IN" baseline="0" dirty="0"/>
              <a:t>–</a:t>
            </a:r>
            <a:r>
              <a:rPr lang="en-US" baseline="0" dirty="0"/>
              <a:t> 2 letters 1 sound</a:t>
            </a:r>
            <a:endParaRPr lang="en-US" dirty="0"/>
          </a:p>
        </p:txBody>
      </p:sp>
      <p:sp>
        <p:nvSpPr>
          <p:cNvPr id="4" name="Slide Number Placeholder 3"/>
          <p:cNvSpPr>
            <a:spLocks noGrp="1"/>
          </p:cNvSpPr>
          <p:nvPr>
            <p:ph type="sldNum" sz="quarter" idx="10"/>
          </p:nvPr>
        </p:nvSpPr>
        <p:spPr/>
        <p:txBody>
          <a:bodyPr/>
          <a:lstStyle/>
          <a:p>
            <a:fld id="{529DB3E8-4E0D-3A45-B2D1-C595BE25A739}" type="slidenum">
              <a:rPr lang="en-US" smtClean="0"/>
              <a:t>9</a:t>
            </a:fld>
            <a:endParaRPr lang="en-US"/>
          </a:p>
        </p:txBody>
      </p:sp>
    </p:spTree>
    <p:extLst>
      <p:ext uri="{BB962C8B-B14F-4D97-AF65-F5344CB8AC3E}">
        <p14:creationId xmlns:p14="http://schemas.microsoft.com/office/powerpoint/2010/main" val="2650583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how important learning to read is and the impact it has on a child’s success  - it must be a positive experience</a:t>
            </a:r>
          </a:p>
          <a:p>
            <a:r>
              <a:rPr lang="en-US" dirty="0"/>
              <a:t>What’s the reality?  Reluctant to read because</a:t>
            </a:r>
            <a:r>
              <a:rPr lang="en-US" baseline="0" dirty="0"/>
              <a:t> they find it hard</a:t>
            </a:r>
            <a:endParaRPr lang="en-US" dirty="0"/>
          </a:p>
          <a:p>
            <a:r>
              <a:rPr lang="en-US" dirty="0"/>
              <a:t>Frustration  stress   tears </a:t>
            </a:r>
            <a:r>
              <a:rPr lang="mr-IN" dirty="0"/>
              <a:t>–</a:t>
            </a:r>
            <a:r>
              <a:rPr lang="en-US" dirty="0"/>
              <a:t> </a:t>
            </a:r>
          </a:p>
          <a:p>
            <a:r>
              <a:rPr lang="en-US" dirty="0"/>
              <a:t>Important to look at the big long term picture</a:t>
            </a:r>
          </a:p>
        </p:txBody>
      </p:sp>
      <p:sp>
        <p:nvSpPr>
          <p:cNvPr id="4" name="Slide Number Placeholder 3"/>
          <p:cNvSpPr>
            <a:spLocks noGrp="1"/>
          </p:cNvSpPr>
          <p:nvPr>
            <p:ph type="sldNum" sz="quarter" idx="10"/>
          </p:nvPr>
        </p:nvSpPr>
        <p:spPr/>
        <p:txBody>
          <a:bodyPr/>
          <a:lstStyle/>
          <a:p>
            <a:fld id="{529DB3E8-4E0D-3A45-B2D1-C595BE25A739}" type="slidenum">
              <a:rPr lang="en-US" smtClean="0"/>
              <a:t>12</a:t>
            </a:fld>
            <a:endParaRPr lang="en-US"/>
          </a:p>
        </p:txBody>
      </p:sp>
    </p:spTree>
    <p:extLst>
      <p:ext uri="{BB962C8B-B14F-4D97-AF65-F5344CB8AC3E}">
        <p14:creationId xmlns:p14="http://schemas.microsoft.com/office/powerpoint/2010/main" val="279490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Quite a big difference to how reading</a:t>
            </a:r>
            <a:r>
              <a:rPr lang="en-US" baseline="0" dirty="0"/>
              <a:t> was previously taught</a:t>
            </a:r>
            <a:endParaRPr lang="en-US" dirty="0"/>
          </a:p>
        </p:txBody>
      </p:sp>
      <p:sp>
        <p:nvSpPr>
          <p:cNvPr id="4" name="Slide Number Placeholder 3"/>
          <p:cNvSpPr>
            <a:spLocks noGrp="1"/>
          </p:cNvSpPr>
          <p:nvPr>
            <p:ph type="sldNum" sz="quarter" idx="10"/>
          </p:nvPr>
        </p:nvSpPr>
        <p:spPr/>
        <p:txBody>
          <a:bodyPr/>
          <a:lstStyle/>
          <a:p>
            <a:fld id="{529DB3E8-4E0D-3A45-B2D1-C595BE25A739}" type="slidenum">
              <a:rPr lang="en-US" smtClean="0"/>
              <a:t>13</a:t>
            </a:fld>
            <a:endParaRPr lang="en-US"/>
          </a:p>
        </p:txBody>
      </p:sp>
    </p:spTree>
    <p:extLst>
      <p:ext uri="{BB962C8B-B14F-4D97-AF65-F5344CB8AC3E}">
        <p14:creationId xmlns:p14="http://schemas.microsoft.com/office/powerpoint/2010/main" val="129383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will</a:t>
            </a:r>
            <a:r>
              <a:rPr lang="en-US" baseline="0" dirty="0"/>
              <a:t> </a:t>
            </a:r>
            <a:r>
              <a:rPr lang="en-US" dirty="0"/>
              <a:t>not be changing book multiple times a week as previously</a:t>
            </a:r>
          </a:p>
          <a:p>
            <a:r>
              <a:rPr lang="en-US" dirty="0"/>
              <a:t>Reading groups will be set up so you will be notified</a:t>
            </a:r>
            <a:r>
              <a:rPr lang="en-US" baseline="0" dirty="0"/>
              <a:t> of when your book will be sent home/ need to be back in school</a:t>
            </a:r>
          </a:p>
          <a:p>
            <a:r>
              <a:rPr lang="en-US" baseline="0" dirty="0"/>
              <a:t>Groups will change!</a:t>
            </a:r>
            <a:endParaRPr lang="en-US" dirty="0"/>
          </a:p>
        </p:txBody>
      </p:sp>
      <p:sp>
        <p:nvSpPr>
          <p:cNvPr id="4" name="Slide Number Placeholder 3"/>
          <p:cNvSpPr>
            <a:spLocks noGrp="1"/>
          </p:cNvSpPr>
          <p:nvPr>
            <p:ph type="sldNum" sz="quarter" idx="10"/>
          </p:nvPr>
        </p:nvSpPr>
        <p:spPr/>
        <p:txBody>
          <a:bodyPr/>
          <a:lstStyle/>
          <a:p>
            <a:fld id="{529DB3E8-4E0D-3A45-B2D1-C595BE25A739}" type="slidenum">
              <a:rPr lang="en-US" smtClean="0"/>
              <a:t>16</a:t>
            </a:fld>
            <a:endParaRPr lang="en-US"/>
          </a:p>
        </p:txBody>
      </p:sp>
    </p:spTree>
    <p:extLst>
      <p:ext uri="{BB962C8B-B14F-4D97-AF65-F5344CB8AC3E}">
        <p14:creationId xmlns:p14="http://schemas.microsoft.com/office/powerpoint/2010/main" val="1196095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83E6D1A-1E8D-4042-89B2-08E892544A46}" type="datetime1">
              <a:rPr lang="en-GB" smtClean="0"/>
              <a:t>21/06/2022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340819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0073C27-B8F7-724F-B384-CBFBE0D0E272}" type="datetime1">
              <a:rPr lang="en-GB" smtClean="0"/>
              <a:t>21/06/2022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123200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C1D1EB6-125F-B749-B023-F86BD3BE0479}" type="datetime1">
              <a:rPr lang="en-GB" smtClean="0"/>
              <a:t>21/06/2022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263795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23C34DE-534C-A843-A1EC-74F404D34279}" type="datetime1">
              <a:rPr lang="en-GB" smtClean="0"/>
              <a:t>21/06/2022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310287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F975DD6-32C6-D54E-AE2F-60B675C5FEEB}" type="datetime1">
              <a:rPr lang="en-GB" smtClean="0"/>
              <a:t>21/06/2022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373589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1A8AFA3-B005-EF42-AA00-22DD50436501}" type="datetime1">
              <a:rPr lang="en-GB" smtClean="0"/>
              <a:t>21/06/2022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51654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A877C9C-B660-E242-97D7-50113EB8A11D}" type="datetime1">
              <a:rPr lang="en-GB" smtClean="0"/>
              <a:t>21/06/2022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235543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520EDB6-5ACD-9447-97DA-FCF5C75BDE39}" type="datetime1">
              <a:rPr lang="en-GB" smtClean="0"/>
              <a:t>21/06/2022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80111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A4E12-C773-3648-AC7A-7F5175600727}" type="datetime1">
              <a:rPr lang="en-GB" smtClean="0"/>
              <a:t>21/06/2022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1567257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0BDEF8C-55D3-B444-8B8F-CCACCCBA45DB}" type="datetime1">
              <a:rPr lang="en-GB" smtClean="0"/>
              <a:t>21/06/2022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136260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AF72886-D98A-F549-BEF0-9B04D260949E}" type="datetime1">
              <a:rPr lang="en-GB" smtClean="0"/>
              <a:t>21/06/2022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1F87D-E4EC-3E46-B207-AD5994DC7E3F}" type="slidenum">
              <a:rPr lang="en-US" smtClean="0"/>
              <a:t>‹#›</a:t>
            </a:fld>
            <a:endParaRPr lang="en-US"/>
          </a:p>
        </p:txBody>
      </p:sp>
    </p:spTree>
    <p:extLst>
      <p:ext uri="{BB962C8B-B14F-4D97-AF65-F5344CB8AC3E}">
        <p14:creationId xmlns:p14="http://schemas.microsoft.com/office/powerpoint/2010/main" val="346900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B2E68-CFEA-C845-B1FB-F396DD92B2D0}" type="datetime1">
              <a:rPr lang="en-GB" smtClean="0"/>
              <a:t>21/06/2022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1F87D-E4EC-3E46-B207-AD5994DC7E3F}" type="slidenum">
              <a:rPr lang="en-US" smtClean="0"/>
              <a:t>‹#›</a:t>
            </a:fld>
            <a:endParaRPr lang="en-US"/>
          </a:p>
        </p:txBody>
      </p:sp>
    </p:spTree>
    <p:extLst>
      <p:ext uri="{BB962C8B-B14F-4D97-AF65-F5344CB8AC3E}">
        <p14:creationId xmlns:p14="http://schemas.microsoft.com/office/powerpoint/2010/main" val="434239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teaching-wiki/cvc-word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2" Type="http://schemas.openxmlformats.org/officeDocument/2006/relationships/hyperlink" Target="https://www.ruthmiskin.com/parent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freeimageslive.co.uk/free_stock_image/crayon-alphabet-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CC1C-6AEC-435A-847A-F3A5CF09468F}"/>
              </a:ext>
            </a:extLst>
          </p:cNvPr>
          <p:cNvSpPr>
            <a:spLocks noGrp="1"/>
          </p:cNvSpPr>
          <p:nvPr>
            <p:ph type="title"/>
          </p:nvPr>
        </p:nvSpPr>
        <p:spPr>
          <a:xfrm>
            <a:off x="457200" y="1403570"/>
            <a:ext cx="8229600" cy="1143000"/>
          </a:xfrm>
        </p:spPr>
        <p:txBody>
          <a:bodyPr>
            <a:normAutofit fontScale="90000"/>
          </a:bodyPr>
          <a:lstStyle/>
          <a:p>
            <a:r>
              <a:rPr lang="en-GB" b="1" dirty="0">
                <a:latin typeface="Comic Sans MS" panose="030F0702030302020204" pitchFamily="66" charset="0"/>
              </a:rPr>
              <a:t>Welcome to our phonics and reading information sharing session</a:t>
            </a:r>
            <a:br>
              <a:rPr lang="en-GB" b="1" dirty="0">
                <a:latin typeface="Comic Sans MS" panose="030F0702030302020204" pitchFamily="66" charset="0"/>
              </a:rPr>
            </a:br>
            <a:r>
              <a:rPr lang="en-GB" sz="3100" b="1" dirty="0">
                <a:latin typeface="Comic Sans MS" panose="030F0702030302020204" pitchFamily="66" charset="0"/>
              </a:rPr>
              <a:t>21.06.22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790" y="3101453"/>
            <a:ext cx="3646835" cy="3646835"/>
          </a:xfrm>
          <a:prstGeom prst="rect">
            <a:avLst/>
          </a:prstGeom>
        </p:spPr>
      </p:pic>
    </p:spTree>
    <p:extLst>
      <p:ext uri="{BB962C8B-B14F-4D97-AF65-F5344CB8AC3E}">
        <p14:creationId xmlns:p14="http://schemas.microsoft.com/office/powerpoint/2010/main" val="245464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https://images.twinkl.co.uk/tr/raw/upload/u/ux/screenshot-2020-12-04-at-15.24.53_ver_1.png"/>
          <p:cNvPicPr>
            <a:picLocks noChangeAspect="1" noChangeArrowheads="1"/>
          </p:cNvPicPr>
          <p:nvPr/>
        </p:nvPicPr>
        <p:blipFill rotWithShape="1">
          <a:blip r:embed="rId2">
            <a:extLst>
              <a:ext uri="{28A0092B-C50C-407E-A947-70E740481C1C}">
                <a14:useLocalDpi xmlns:a14="http://schemas.microsoft.com/office/drawing/2010/main" val="0"/>
              </a:ext>
            </a:extLst>
          </a:blip>
          <a:srcRect b="5017"/>
          <a:stretch/>
        </p:blipFill>
        <p:spPr bwMode="auto">
          <a:xfrm>
            <a:off x="1035109" y="612546"/>
            <a:ext cx="5876925" cy="26135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852256" y="4275659"/>
            <a:ext cx="7368466" cy="23083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333333"/>
                </a:solidFill>
                <a:effectLst/>
                <a:latin typeface="Comic Sans MS" panose="030F0702030302020204" pitchFamily="66" charset="0"/>
                <a:ea typeface="Times New Roman" panose="02020603050405020304" pitchFamily="18" charset="0"/>
                <a:cs typeface="Arial" panose="020B0604020202020204" pitchFamily="34" charset="0"/>
              </a:rPr>
              <a:t>In the word </a:t>
            </a:r>
            <a:r>
              <a:rPr lang="en-GB" altLang="en-US" i="1" dirty="0">
                <a:solidFill>
                  <a:srgbClr val="333333"/>
                </a:solidFill>
                <a:latin typeface="Comic Sans MS" panose="030F0702030302020204" pitchFamily="66" charset="0"/>
                <a:ea typeface="Times New Roman" panose="02020603050405020304" pitchFamily="18" charset="0"/>
                <a:cs typeface="Arial" panose="020B0604020202020204" pitchFamily="34" charset="0"/>
              </a:rPr>
              <a:t>‘</a:t>
            </a:r>
            <a:r>
              <a:rPr kumimoji="0" lang="en-GB" altLang="en-US" b="0" i="1" u="none" strike="noStrike" cap="none" normalizeH="0" baseline="0" dirty="0">
                <a:ln>
                  <a:noFill/>
                </a:ln>
                <a:solidFill>
                  <a:srgbClr val="333333"/>
                </a:solidFill>
                <a:effectLst/>
                <a:latin typeface="Comic Sans MS" panose="030F0702030302020204" pitchFamily="66" charset="0"/>
                <a:ea typeface="Times New Roman" panose="02020603050405020304" pitchFamily="18" charset="0"/>
                <a:cs typeface="Arial" panose="020B0604020202020204" pitchFamily="34" charset="0"/>
              </a:rPr>
              <a:t>cat</a:t>
            </a:r>
            <a:r>
              <a:rPr lang="en-GB" altLang="en-US" i="1" dirty="0">
                <a:solidFill>
                  <a:srgbClr val="333333"/>
                </a:solidFill>
                <a:latin typeface="Comic Sans MS" panose="030F0702030302020204" pitchFamily="66" charset="0"/>
                <a:ea typeface="Times New Roman" panose="02020603050405020304" pitchFamily="18" charset="0"/>
                <a:cs typeface="Arial" panose="020B0604020202020204" pitchFamily="34" charset="0"/>
              </a:rPr>
              <a:t>’</a:t>
            </a:r>
            <a:r>
              <a:rPr kumimoji="0" lang="en-GB" altLang="en-US" b="0" i="0" u="none" strike="noStrike" cap="none" normalizeH="0" baseline="0" dirty="0">
                <a:ln>
                  <a:noFill/>
                </a:ln>
                <a:solidFill>
                  <a:srgbClr val="333333"/>
                </a:solidFill>
                <a:effectLst/>
                <a:latin typeface="Comic Sans MS" panose="030F0702030302020204" pitchFamily="66" charset="0"/>
                <a:ea typeface="Times New Roman" panose="02020603050405020304" pitchFamily="18" charset="0"/>
                <a:cs typeface="Arial" panose="020B0604020202020204" pitchFamily="34" charset="0"/>
              </a:rPr>
              <a:t>, children will be able to identify three individual phonemes separately using the synthetic method. If we separate the word into single phonemes, we end up with the sounds /k/, /a/ and /t/. We can then blend those sounds back together again to produce the word </a:t>
            </a:r>
            <a:r>
              <a:rPr lang="en-GB" altLang="en-US" dirty="0">
                <a:solidFill>
                  <a:srgbClr val="333333"/>
                </a:solidFill>
                <a:latin typeface="Comic Sans MS" panose="030F0702030302020204" pitchFamily="66" charset="0"/>
                <a:ea typeface="Times New Roman" panose="02020603050405020304" pitchFamily="18" charset="0"/>
                <a:cs typeface="Arial" panose="020B0604020202020204" pitchFamily="34" charset="0"/>
              </a:rPr>
              <a:t>‘</a:t>
            </a:r>
            <a:r>
              <a:rPr kumimoji="0" lang="en-GB" altLang="en-US" b="0" i="0" u="none" strike="noStrike" cap="none" normalizeH="0" baseline="0" dirty="0">
                <a:ln>
                  <a:noFill/>
                </a:ln>
                <a:solidFill>
                  <a:srgbClr val="333333"/>
                </a:solidFill>
                <a:effectLst/>
                <a:latin typeface="Comic Sans MS" panose="030F0702030302020204" pitchFamily="66" charset="0"/>
                <a:ea typeface="Times New Roman" panose="02020603050405020304" pitchFamily="18" charset="0"/>
                <a:cs typeface="Arial" panose="020B0604020202020204" pitchFamily="34" charset="0"/>
              </a:rPr>
              <a:t>cat’.</a:t>
            </a:r>
            <a:endParaRPr kumimoji="0" lang="en-GB" altLang="en-US"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333333"/>
                </a:solidFill>
                <a:effectLst/>
                <a:latin typeface="Comic Sans MS" panose="030F0702030302020204" pitchFamily="66" charset="0"/>
                <a:ea typeface="Times New Roman" panose="02020603050405020304" pitchFamily="18" charset="0"/>
                <a:cs typeface="Arial" panose="020B0604020202020204" pitchFamily="34" charset="0"/>
              </a:rPr>
              <a:t>The word ‘cat’ is an example of a </a:t>
            </a:r>
            <a:r>
              <a:rPr kumimoji="0" lang="en-GB" altLang="en-US" b="0" i="0" u="none" strike="noStrike" cap="none" normalizeH="0" baseline="0" dirty="0">
                <a:ln>
                  <a:noFill/>
                </a:ln>
                <a:solidFill>
                  <a:srgbClr val="0066C0"/>
                </a:solidFill>
                <a:effectLst/>
                <a:latin typeface="Comic Sans MS" panose="030F0702030302020204" pitchFamily="66" charset="0"/>
                <a:ea typeface="Times New Roman" panose="02020603050405020304" pitchFamily="18" charset="0"/>
                <a:cs typeface="Arial" panose="020B0604020202020204" pitchFamily="34" charset="0"/>
                <a:hlinkClick r:id="rId3"/>
              </a:rPr>
              <a:t>CVC word</a:t>
            </a:r>
            <a:r>
              <a:rPr kumimoji="0" lang="en-GB" altLang="en-US" b="0" i="0" u="none" strike="noStrike" cap="none" normalizeH="0" baseline="0" dirty="0">
                <a:ln>
                  <a:noFill/>
                </a:ln>
                <a:solidFill>
                  <a:srgbClr val="333333"/>
                </a:solidFill>
                <a:effectLst/>
                <a:latin typeface="Comic Sans MS" panose="030F0702030302020204" pitchFamily="66" charset="0"/>
                <a:ea typeface="Times New Roman" panose="02020603050405020304" pitchFamily="18" charset="0"/>
                <a:cs typeface="Arial" panose="020B0604020202020204" pitchFamily="34" charset="0"/>
              </a:rPr>
              <a:t>, which is a word that contains a consonant sound, a vowel sound in the middle and finally another consonant sound at the end. </a:t>
            </a:r>
            <a:endParaRPr kumimoji="0" lang="en-GB" altLang="en-US" b="0" i="0" u="none" strike="noStrike" cap="none" normalizeH="0" baseline="0" dirty="0">
              <a:ln>
                <a:noFill/>
              </a:ln>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847543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F474A-4DBB-4CF2-804B-089812A492F8}"/>
              </a:ext>
            </a:extLst>
          </p:cNvPr>
          <p:cNvSpPr>
            <a:spLocks noGrp="1"/>
          </p:cNvSpPr>
          <p:nvPr>
            <p:ph type="title"/>
          </p:nvPr>
        </p:nvSpPr>
        <p:spPr>
          <a:xfrm>
            <a:off x="457200" y="274638"/>
            <a:ext cx="8229600" cy="653830"/>
          </a:xfrm>
        </p:spPr>
        <p:txBody>
          <a:bodyPr>
            <a:normAutofit/>
          </a:bodyPr>
          <a:lstStyle/>
          <a:p>
            <a:r>
              <a:rPr lang="en-GB" sz="2800" b="1" u="sng" dirty="0">
                <a:latin typeface="Comic Sans MS" panose="030F0702030302020204" pitchFamily="66" charset="0"/>
              </a:rPr>
              <a:t>Meaning of words </a:t>
            </a:r>
          </a:p>
        </p:txBody>
      </p:sp>
      <p:sp>
        <p:nvSpPr>
          <p:cNvPr id="3" name="Content Placeholder 2">
            <a:extLst>
              <a:ext uri="{FF2B5EF4-FFF2-40B4-BE49-F238E27FC236}">
                <a16:creationId xmlns:a16="http://schemas.microsoft.com/office/drawing/2014/main" id="{E58E3DAA-B215-41FF-AA79-A5CE9238787D}"/>
              </a:ext>
            </a:extLst>
          </p:cNvPr>
          <p:cNvSpPr>
            <a:spLocks noGrp="1"/>
          </p:cNvSpPr>
          <p:nvPr>
            <p:ph idx="1"/>
          </p:nvPr>
        </p:nvSpPr>
        <p:spPr>
          <a:xfrm>
            <a:off x="457200" y="928468"/>
            <a:ext cx="8229600" cy="5575041"/>
          </a:xfrm>
        </p:spPr>
        <p:txBody>
          <a:bodyPr>
            <a:normAutofit lnSpcReduction="10000"/>
          </a:bodyPr>
          <a:lstStyle/>
          <a:p>
            <a:pPr marL="0" indent="0">
              <a:buNone/>
            </a:pPr>
            <a:r>
              <a:rPr lang="en-GB" dirty="0">
                <a:latin typeface="Comic Sans MS" panose="030F0702030302020204" pitchFamily="66" charset="0"/>
              </a:rPr>
              <a:t>you may hear your children say….</a:t>
            </a:r>
            <a:r>
              <a:rPr lang="en-US" dirty="0">
                <a:latin typeface="Comic Sans MS" panose="030F0702030302020204" pitchFamily="66" charset="0"/>
              </a:rPr>
              <a:t> </a:t>
            </a:r>
          </a:p>
          <a:p>
            <a:pPr marL="0" indent="0">
              <a:buNone/>
            </a:pPr>
            <a:r>
              <a:rPr lang="en-US" sz="2000" b="1" dirty="0">
                <a:latin typeface="Comic Sans MS" panose="030F0702030302020204" pitchFamily="66" charset="0"/>
              </a:rPr>
              <a:t>-phonics</a:t>
            </a:r>
            <a:r>
              <a:rPr lang="en-US" sz="2000" dirty="0">
                <a:latin typeface="Comic Sans MS" panose="030F0702030302020204" pitchFamily="66" charset="0"/>
              </a:rPr>
              <a:t> – The teaching of reading by developing awareness of the sounds in words and the corresponding letters used to represent those sounds.</a:t>
            </a:r>
          </a:p>
          <a:p>
            <a:pPr marL="0" indent="0">
              <a:buNone/>
            </a:pPr>
            <a:r>
              <a:rPr lang="en-US" sz="2000" b="1" dirty="0">
                <a:latin typeface="Comic Sans MS" panose="030F0702030302020204" pitchFamily="66" charset="0"/>
              </a:rPr>
              <a:t>phoneme</a:t>
            </a:r>
            <a:r>
              <a:rPr lang="en-US" sz="2000" dirty="0">
                <a:latin typeface="Comic Sans MS" panose="030F0702030302020204" pitchFamily="66" charset="0"/>
              </a:rPr>
              <a:t> - Any one of the 44 sounds which make up words in the English language. </a:t>
            </a:r>
          </a:p>
          <a:p>
            <a:pPr marL="0" indent="0">
              <a:buNone/>
            </a:pPr>
            <a:r>
              <a:rPr lang="en-US" sz="2000" b="1" dirty="0">
                <a:latin typeface="Comic Sans MS" panose="030F0702030302020204" pitchFamily="66" charset="0"/>
              </a:rPr>
              <a:t>grapheme </a:t>
            </a:r>
            <a:r>
              <a:rPr lang="en-US" sz="2000" dirty="0">
                <a:latin typeface="Comic Sans MS" panose="030F0702030302020204" pitchFamily="66" charset="0"/>
              </a:rPr>
              <a:t>– How a phoneme is written down. There can be more than one way to spell a phoneme, e.g.-the phoneme ‘ay’ is spelt differently in each of the words ‘w</a:t>
            </a:r>
            <a:r>
              <a:rPr lang="en-US" sz="2000" b="1" dirty="0">
                <a:solidFill>
                  <a:srgbClr val="0070C0"/>
                </a:solidFill>
                <a:latin typeface="Comic Sans MS" panose="030F0702030302020204" pitchFamily="66" charset="0"/>
              </a:rPr>
              <a:t>ay</a:t>
            </a:r>
            <a:r>
              <a:rPr lang="en-US" sz="2000" dirty="0">
                <a:latin typeface="Comic Sans MS" panose="030F0702030302020204" pitchFamily="66" charset="0"/>
              </a:rPr>
              <a:t>’, ‘m</a:t>
            </a:r>
            <a:r>
              <a:rPr lang="en-US" sz="2000" b="1" dirty="0">
                <a:solidFill>
                  <a:srgbClr val="0070C0"/>
                </a:solidFill>
                <a:latin typeface="Comic Sans MS" panose="030F0702030302020204" pitchFamily="66" charset="0"/>
              </a:rPr>
              <a:t>a</a:t>
            </a:r>
            <a:r>
              <a:rPr lang="en-US" sz="2000" dirty="0">
                <a:latin typeface="Comic Sans MS" panose="030F0702030302020204" pitchFamily="66" charset="0"/>
              </a:rPr>
              <a:t>k</a:t>
            </a:r>
            <a:r>
              <a:rPr lang="en-US" sz="2000" b="1" dirty="0">
                <a:solidFill>
                  <a:srgbClr val="0070C0"/>
                </a:solidFill>
                <a:latin typeface="Comic Sans MS" panose="030F0702030302020204" pitchFamily="66" charset="0"/>
              </a:rPr>
              <a:t>e</a:t>
            </a:r>
            <a:r>
              <a:rPr lang="en-US" sz="2000" dirty="0">
                <a:latin typeface="Comic Sans MS" panose="030F0702030302020204" pitchFamily="66" charset="0"/>
              </a:rPr>
              <a:t>’, ‘f</a:t>
            </a:r>
            <a:r>
              <a:rPr lang="en-US" sz="2000" b="1" dirty="0">
                <a:solidFill>
                  <a:srgbClr val="0070C0"/>
                </a:solidFill>
                <a:latin typeface="Comic Sans MS" panose="030F0702030302020204" pitchFamily="66" charset="0"/>
              </a:rPr>
              <a:t>ai</a:t>
            </a:r>
            <a:r>
              <a:rPr lang="en-US" sz="2000" dirty="0">
                <a:latin typeface="Comic Sans MS" panose="030F0702030302020204" pitchFamily="66" charset="0"/>
              </a:rPr>
              <a:t>l’, ‘gr</a:t>
            </a:r>
            <a:r>
              <a:rPr lang="en-US" sz="2000" b="1" dirty="0">
                <a:solidFill>
                  <a:srgbClr val="0070C0"/>
                </a:solidFill>
                <a:latin typeface="Comic Sans MS" panose="030F0702030302020204" pitchFamily="66" charset="0"/>
              </a:rPr>
              <a:t>ea</a:t>
            </a:r>
            <a:r>
              <a:rPr lang="en-US" sz="2000" dirty="0">
                <a:latin typeface="Comic Sans MS" panose="030F0702030302020204" pitchFamily="66" charset="0"/>
              </a:rPr>
              <a:t>t’, ‘sl</a:t>
            </a:r>
            <a:r>
              <a:rPr lang="en-US" sz="2000" b="1" dirty="0">
                <a:solidFill>
                  <a:srgbClr val="0070C0"/>
                </a:solidFill>
                <a:latin typeface="Comic Sans MS" panose="030F0702030302020204" pitchFamily="66" charset="0"/>
              </a:rPr>
              <a:t>eigh</a:t>
            </a:r>
            <a:r>
              <a:rPr lang="en-US" sz="2000" dirty="0">
                <a:latin typeface="Comic Sans MS" panose="030F0702030302020204" pitchFamily="66" charset="0"/>
              </a:rPr>
              <a:t>’ and ‘l</a:t>
            </a:r>
            <a:r>
              <a:rPr lang="en-US" sz="2000" b="1" dirty="0">
                <a:solidFill>
                  <a:srgbClr val="0070C0"/>
                </a:solidFill>
                <a:latin typeface="Comic Sans MS" panose="030F0702030302020204" pitchFamily="66" charset="0"/>
              </a:rPr>
              <a:t>a</a:t>
            </a:r>
            <a:r>
              <a:rPr lang="en-US" sz="2000" dirty="0">
                <a:latin typeface="Comic Sans MS" panose="030F0702030302020204" pitchFamily="66" charset="0"/>
              </a:rPr>
              <a:t>dy’. </a:t>
            </a:r>
          </a:p>
          <a:p>
            <a:pPr marL="0" indent="0">
              <a:buNone/>
            </a:pPr>
            <a:r>
              <a:rPr lang="en-US" sz="2000" b="1" dirty="0">
                <a:latin typeface="Comic Sans MS" panose="030F0702030302020204" pitchFamily="66" charset="0"/>
              </a:rPr>
              <a:t>segmenting</a:t>
            </a:r>
            <a:r>
              <a:rPr lang="en-US" sz="2000" dirty="0">
                <a:latin typeface="Comic Sans MS" panose="030F0702030302020204" pitchFamily="66" charset="0"/>
              </a:rPr>
              <a:t> – Breaking a word into sounds in order to spell </a:t>
            </a:r>
          </a:p>
          <a:p>
            <a:pPr marL="0" indent="0">
              <a:buNone/>
            </a:pPr>
            <a:r>
              <a:rPr lang="en-US" sz="2000" dirty="0">
                <a:latin typeface="Comic Sans MS" panose="030F0702030302020204" pitchFamily="66" charset="0"/>
              </a:rPr>
              <a:t>them, e.g. ‘frog, f – r – o – g’’</a:t>
            </a:r>
          </a:p>
          <a:p>
            <a:pPr marL="0" indent="0">
              <a:buNone/>
            </a:pPr>
            <a:endParaRPr lang="en-US" sz="2000" dirty="0">
              <a:latin typeface="Comic Sans MS" panose="030F0702030302020204" pitchFamily="66" charset="0"/>
            </a:endParaRPr>
          </a:p>
          <a:p>
            <a:pPr marL="0" indent="0">
              <a:buNone/>
            </a:pPr>
            <a:r>
              <a:rPr lang="en-US" sz="2000" b="1" dirty="0">
                <a:latin typeface="Comic Sans MS" panose="030F0702030302020204" pitchFamily="66" charset="0"/>
              </a:rPr>
              <a:t>blending</a:t>
            </a:r>
            <a:r>
              <a:rPr lang="en-US" sz="2000" dirty="0">
                <a:latin typeface="Comic Sans MS" panose="030F0702030302020204" pitchFamily="66" charset="0"/>
              </a:rPr>
              <a:t> – Putting together the sounds in a word in order to read it, e.g. ‘f – r – o – g, frog’ </a:t>
            </a:r>
          </a:p>
          <a:p>
            <a:pPr marL="0" indent="0">
              <a:buNone/>
            </a:pPr>
            <a:r>
              <a:rPr lang="en-US" sz="2000" b="1" dirty="0">
                <a:latin typeface="Comic Sans MS" panose="030F0702030302020204" pitchFamily="66" charset="0"/>
              </a:rPr>
              <a:t>digraph</a:t>
            </a:r>
            <a:r>
              <a:rPr lang="en-US" sz="2000" dirty="0">
                <a:latin typeface="Comic Sans MS" panose="030F0702030302020204" pitchFamily="66" charset="0"/>
              </a:rPr>
              <a:t>- 2 letters making one sound </a:t>
            </a:r>
          </a:p>
          <a:p>
            <a:pPr marL="0" indent="0">
              <a:buNone/>
            </a:pPr>
            <a:r>
              <a:rPr lang="en-US" sz="2000" b="1" dirty="0" err="1">
                <a:latin typeface="Comic Sans MS" panose="030F0702030302020204" pitchFamily="66" charset="0"/>
              </a:rPr>
              <a:t>trigraph</a:t>
            </a:r>
            <a:r>
              <a:rPr lang="en-US" sz="2000" dirty="0">
                <a:latin typeface="Comic Sans MS" panose="030F0702030302020204" pitchFamily="66" charset="0"/>
              </a:rPr>
              <a:t>- 3 letters making one sound</a:t>
            </a:r>
            <a:endParaRPr lang="en-GB" sz="2000" dirty="0">
              <a:latin typeface="Comic Sans MS" panose="030F0702030302020204" pitchFamily="66" charset="0"/>
            </a:endParaRPr>
          </a:p>
          <a:p>
            <a:pPr marL="0" indent="0">
              <a:buNone/>
            </a:pPr>
            <a:endParaRPr lang="en-GB" dirty="0">
              <a:latin typeface="Bradley Hand ITC" panose="03070402050302030203" pitchFamily="66" charset="0"/>
            </a:endParaRPr>
          </a:p>
        </p:txBody>
      </p:sp>
      <p:pic>
        <p:nvPicPr>
          <p:cNvPr id="4" name="Picture 3">
            <a:extLst>
              <a:ext uri="{FF2B5EF4-FFF2-40B4-BE49-F238E27FC236}">
                <a16:creationId xmlns:a16="http://schemas.microsoft.com/office/drawing/2014/main" id="{CBDB1225-27B9-42F5-8251-E21C2F8350FA}"/>
              </a:ext>
            </a:extLst>
          </p:cNvPr>
          <p:cNvPicPr>
            <a:picLocks noChangeAspect="1"/>
          </p:cNvPicPr>
          <p:nvPr/>
        </p:nvPicPr>
        <p:blipFill>
          <a:blip r:embed="rId2"/>
          <a:stretch>
            <a:fillRect/>
          </a:stretch>
        </p:blipFill>
        <p:spPr>
          <a:xfrm>
            <a:off x="4209330" y="3980727"/>
            <a:ext cx="1723927" cy="6175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646" y="5349922"/>
            <a:ext cx="1317223" cy="150807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792" y="5343525"/>
            <a:ext cx="2190750" cy="1514475"/>
          </a:xfrm>
          <a:prstGeom prst="rect">
            <a:avLst/>
          </a:prstGeom>
        </p:spPr>
      </p:pic>
    </p:spTree>
    <p:extLst>
      <p:ext uri="{BB962C8B-B14F-4D97-AF65-F5344CB8AC3E}">
        <p14:creationId xmlns:p14="http://schemas.microsoft.com/office/powerpoint/2010/main" val="3692182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7315" y="456987"/>
            <a:ext cx="2683748" cy="923330"/>
          </a:xfrm>
          <a:prstGeom prst="rect">
            <a:avLst/>
          </a:prstGeom>
          <a:noFill/>
        </p:spPr>
        <p:txBody>
          <a:bodyPr wrap="none" rtlCol="0">
            <a:spAutoFit/>
          </a:bodyPr>
          <a:lstStyle/>
          <a:p>
            <a:r>
              <a:rPr lang="en-US" sz="5400" u="sng" dirty="0">
                <a:latin typeface="Comic Sans MS" panose="030F0702030302020204" pitchFamily="66" charset="0"/>
              </a:rPr>
              <a:t>Reading</a:t>
            </a:r>
          </a:p>
        </p:txBody>
      </p:sp>
      <p:sp>
        <p:nvSpPr>
          <p:cNvPr id="5" name="TextBox 4"/>
          <p:cNvSpPr txBox="1"/>
          <p:nvPr/>
        </p:nvSpPr>
        <p:spPr>
          <a:xfrm>
            <a:off x="431973" y="1745100"/>
            <a:ext cx="2068195" cy="646331"/>
          </a:xfrm>
          <a:prstGeom prst="rect">
            <a:avLst/>
          </a:prstGeom>
          <a:noFill/>
        </p:spPr>
        <p:txBody>
          <a:bodyPr wrap="none" rtlCol="0">
            <a:spAutoFit/>
          </a:bodyPr>
          <a:lstStyle/>
          <a:p>
            <a:r>
              <a:rPr lang="en-US" dirty="0">
                <a:latin typeface="Comic Sans MS" panose="030F0702030302020204" pitchFamily="66" charset="0"/>
              </a:rPr>
              <a:t>We want children</a:t>
            </a:r>
          </a:p>
          <a:p>
            <a:r>
              <a:rPr lang="en-US" dirty="0">
                <a:latin typeface="Comic Sans MS" panose="030F0702030302020204" pitchFamily="66" charset="0"/>
              </a:rPr>
              <a:t> to love reading.</a:t>
            </a:r>
          </a:p>
        </p:txBody>
      </p:sp>
      <p:sp>
        <p:nvSpPr>
          <p:cNvPr id="6" name="TextBox 5"/>
          <p:cNvSpPr txBox="1"/>
          <p:nvPr/>
        </p:nvSpPr>
        <p:spPr>
          <a:xfrm>
            <a:off x="426543" y="3284761"/>
            <a:ext cx="2172390" cy="646331"/>
          </a:xfrm>
          <a:prstGeom prst="rect">
            <a:avLst/>
          </a:prstGeom>
          <a:noFill/>
        </p:spPr>
        <p:txBody>
          <a:bodyPr wrap="none" rtlCol="0">
            <a:spAutoFit/>
          </a:bodyPr>
          <a:lstStyle/>
          <a:p>
            <a:r>
              <a:rPr lang="en-US" dirty="0">
                <a:latin typeface="Comic Sans MS" panose="030F0702030302020204" pitchFamily="66" charset="0"/>
              </a:rPr>
              <a:t>Reading should be </a:t>
            </a:r>
          </a:p>
          <a:p>
            <a:r>
              <a:rPr lang="en-US" dirty="0">
                <a:latin typeface="Comic Sans MS" panose="030F0702030302020204" pitchFamily="66" charset="0"/>
              </a:rPr>
              <a:t>enjoyable.</a:t>
            </a:r>
          </a:p>
        </p:txBody>
      </p:sp>
      <p:sp>
        <p:nvSpPr>
          <p:cNvPr id="7" name="TextBox 6"/>
          <p:cNvSpPr txBox="1"/>
          <p:nvPr/>
        </p:nvSpPr>
        <p:spPr>
          <a:xfrm>
            <a:off x="6199034" y="3284761"/>
            <a:ext cx="2997937" cy="923330"/>
          </a:xfrm>
          <a:prstGeom prst="rect">
            <a:avLst/>
          </a:prstGeom>
          <a:noFill/>
        </p:spPr>
        <p:txBody>
          <a:bodyPr wrap="none" rtlCol="0">
            <a:spAutoFit/>
          </a:bodyPr>
          <a:lstStyle/>
          <a:p>
            <a:r>
              <a:rPr lang="en-US" dirty="0">
                <a:latin typeface="Comic Sans MS" panose="030F0702030302020204" pitchFamily="66" charset="0"/>
              </a:rPr>
              <a:t>We want children to read </a:t>
            </a:r>
          </a:p>
          <a:p>
            <a:r>
              <a:rPr lang="en-US" dirty="0">
                <a:latin typeface="Comic Sans MS" panose="030F0702030302020204" pitchFamily="66" charset="0"/>
              </a:rPr>
              <a:t>for pleasure and be life </a:t>
            </a:r>
          </a:p>
          <a:p>
            <a:r>
              <a:rPr lang="en-US" dirty="0">
                <a:latin typeface="Comic Sans MS" panose="030F0702030302020204" pitchFamily="66" charset="0"/>
              </a:rPr>
              <a:t>long readers.</a:t>
            </a:r>
          </a:p>
        </p:txBody>
      </p:sp>
      <p:sp>
        <p:nvSpPr>
          <p:cNvPr id="8" name="TextBox 7"/>
          <p:cNvSpPr txBox="1"/>
          <p:nvPr/>
        </p:nvSpPr>
        <p:spPr>
          <a:xfrm>
            <a:off x="6024619" y="1715714"/>
            <a:ext cx="3041217" cy="646331"/>
          </a:xfrm>
          <a:prstGeom prst="rect">
            <a:avLst/>
          </a:prstGeom>
          <a:noFill/>
        </p:spPr>
        <p:txBody>
          <a:bodyPr wrap="none" rtlCol="0">
            <a:spAutoFit/>
          </a:bodyPr>
          <a:lstStyle/>
          <a:p>
            <a:r>
              <a:rPr lang="en-US" dirty="0">
                <a:latin typeface="Comic Sans MS" panose="030F0702030302020204" pitchFamily="66" charset="0"/>
              </a:rPr>
              <a:t>Learning to read should be</a:t>
            </a:r>
          </a:p>
          <a:p>
            <a:r>
              <a:rPr lang="en-US" dirty="0">
                <a:latin typeface="Comic Sans MS" panose="030F0702030302020204" pitchFamily="66" charset="0"/>
              </a:rPr>
              <a:t> a positive experience.</a:t>
            </a:r>
          </a:p>
        </p:txBody>
      </p:sp>
      <p:pic>
        <p:nvPicPr>
          <p:cNvPr id="13" name="Picture 12"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417" y="4913176"/>
            <a:ext cx="1827848" cy="1756012"/>
          </a:xfrm>
          <a:prstGeom prst="rect">
            <a:avLst/>
          </a:prstGeom>
        </p:spPr>
      </p:pic>
      <p:sp>
        <p:nvSpPr>
          <p:cNvPr id="15" name="TextBox 14"/>
          <p:cNvSpPr txBox="1"/>
          <p:nvPr/>
        </p:nvSpPr>
        <p:spPr>
          <a:xfrm>
            <a:off x="1576628" y="4590010"/>
            <a:ext cx="5990743" cy="923330"/>
          </a:xfrm>
          <a:prstGeom prst="rect">
            <a:avLst/>
          </a:prstGeom>
          <a:noFill/>
        </p:spPr>
        <p:txBody>
          <a:bodyPr wrap="none" rtlCol="0">
            <a:spAutoFit/>
          </a:bodyPr>
          <a:lstStyle/>
          <a:p>
            <a:r>
              <a:rPr lang="en-US" dirty="0">
                <a:latin typeface="Comic Sans MS" panose="030F0702030302020204" pitchFamily="66" charset="0"/>
              </a:rPr>
              <a:t>Reading underpins children’s access to the curriculum </a:t>
            </a:r>
          </a:p>
          <a:p>
            <a:r>
              <a:rPr lang="en-US" dirty="0">
                <a:latin typeface="Comic Sans MS" panose="030F0702030302020204" pitchFamily="66" charset="0"/>
              </a:rPr>
              <a:t>and clearly impacts on their achievement.</a:t>
            </a:r>
          </a:p>
          <a:p>
            <a:endParaRPr lang="en-US" dirty="0">
              <a:latin typeface="Comic Sans MS" panose="030F0702030302020204" pitchFamily="66" charset="0"/>
            </a:endParaRPr>
          </a:p>
        </p:txBody>
      </p:sp>
      <p:pic>
        <p:nvPicPr>
          <p:cNvPr id="3" name="Picture 2">
            <a:extLst>
              <a:ext uri="{FF2B5EF4-FFF2-40B4-BE49-F238E27FC236}">
                <a16:creationId xmlns:a16="http://schemas.microsoft.com/office/drawing/2014/main" id="{3DBD5093-89E7-47DF-A277-1CA46A9C1EB9}"/>
              </a:ext>
            </a:extLst>
          </p:cNvPr>
          <p:cNvPicPr>
            <a:picLocks noChangeAspect="1"/>
          </p:cNvPicPr>
          <p:nvPr/>
        </p:nvPicPr>
        <p:blipFill>
          <a:blip r:embed="rId4"/>
          <a:stretch>
            <a:fillRect/>
          </a:stretch>
        </p:blipFill>
        <p:spPr>
          <a:xfrm rot="10800000">
            <a:off x="2598933" y="2038879"/>
            <a:ext cx="3434230" cy="2565073"/>
          </a:xfrm>
          <a:prstGeom prst="rect">
            <a:avLst/>
          </a:prstGeom>
        </p:spPr>
      </p:pic>
    </p:spTree>
    <p:extLst>
      <p:ext uri="{BB962C8B-B14F-4D97-AF65-F5344CB8AC3E}">
        <p14:creationId xmlns:p14="http://schemas.microsoft.com/office/powerpoint/2010/main" val="310738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99223" y="465378"/>
            <a:ext cx="4887877" cy="646331"/>
          </a:xfrm>
          <a:prstGeom prst="rect">
            <a:avLst/>
          </a:prstGeom>
          <a:noFill/>
        </p:spPr>
        <p:txBody>
          <a:bodyPr wrap="none" rtlCol="0">
            <a:spAutoFit/>
          </a:bodyPr>
          <a:lstStyle/>
          <a:p>
            <a:pPr algn="ctr"/>
            <a:r>
              <a:rPr lang="en-US" sz="3600" u="sng" dirty="0">
                <a:latin typeface="Comic Sans MS" panose="030F0702030302020204" pitchFamily="66" charset="0"/>
              </a:rPr>
              <a:t>How we teach reading</a:t>
            </a:r>
          </a:p>
        </p:txBody>
      </p:sp>
      <p:sp>
        <p:nvSpPr>
          <p:cNvPr id="11" name="TextBox 10"/>
          <p:cNvSpPr txBox="1"/>
          <p:nvPr/>
        </p:nvSpPr>
        <p:spPr>
          <a:xfrm>
            <a:off x="147903" y="1667263"/>
            <a:ext cx="7893508" cy="2000548"/>
          </a:xfrm>
          <a:prstGeom prst="rect">
            <a:avLst/>
          </a:prstGeom>
          <a:noFill/>
        </p:spPr>
        <p:txBody>
          <a:bodyPr wrap="none" rtlCol="0">
            <a:spAutoFit/>
          </a:bodyPr>
          <a:lstStyle/>
          <a:p>
            <a:r>
              <a:rPr lang="en-US" sz="2800" u="sng" dirty="0">
                <a:latin typeface="Comic Sans MS" panose="030F0702030302020204" pitchFamily="66" charset="0"/>
              </a:rPr>
              <a:t>Reading practice sessions</a:t>
            </a:r>
            <a:r>
              <a:rPr lang="en-US" sz="2400" dirty="0">
                <a:latin typeface="Comic Sans MS" panose="030F0702030302020204" pitchFamily="66" charset="0"/>
              </a:rPr>
              <a:t>:</a:t>
            </a:r>
          </a:p>
          <a:p>
            <a:pPr marL="342900" indent="-342900">
              <a:buFont typeface="Arial" panose="020B0604020202020204" pitchFamily="34" charset="0"/>
              <a:buChar char="•"/>
            </a:pPr>
            <a:r>
              <a:rPr lang="en-US" sz="2400" dirty="0">
                <a:latin typeface="Comic Sans MS" panose="030F0702030302020204" pitchFamily="66" charset="0"/>
              </a:rPr>
              <a:t>Built into phonics sessions once children are ready.</a:t>
            </a:r>
          </a:p>
          <a:p>
            <a:pPr marL="342900" indent="-342900">
              <a:buFont typeface="Arial" panose="020B0604020202020204" pitchFamily="34" charset="0"/>
              <a:buChar char="•"/>
            </a:pPr>
            <a:r>
              <a:rPr lang="en-US" sz="2400" dirty="0">
                <a:latin typeface="Comic Sans MS" panose="030F0702030302020204" pitchFamily="66" charset="0"/>
              </a:rPr>
              <a:t>Taught by trained teacher or teaching assistant. </a:t>
            </a:r>
          </a:p>
          <a:p>
            <a:pPr marL="342900" indent="-342900">
              <a:buFont typeface="Arial" panose="020B0604020202020204" pitchFamily="34" charset="0"/>
              <a:buChar char="•"/>
            </a:pPr>
            <a:r>
              <a:rPr lang="en-US" sz="2400" dirty="0">
                <a:latin typeface="Comic Sans MS" panose="030F0702030302020204" pitchFamily="66" charset="0"/>
              </a:rPr>
              <a:t>Taught in ability groups. </a:t>
            </a:r>
          </a:p>
          <a:p>
            <a:endParaRPr lang="en-US" sz="2400" dirty="0"/>
          </a:p>
        </p:txBody>
      </p:sp>
      <p:sp>
        <p:nvSpPr>
          <p:cNvPr id="23" name="TextBox 22"/>
          <p:cNvSpPr txBox="1"/>
          <p:nvPr/>
        </p:nvSpPr>
        <p:spPr>
          <a:xfrm>
            <a:off x="147903" y="3479434"/>
            <a:ext cx="8160828"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omic Sans MS" panose="030F0702030302020204" pitchFamily="66" charset="0"/>
              </a:rPr>
              <a:t>Ditty books are matched to children’s secure phonic knowledge and word reading. RWI offers comprehensive assessments which are carried out regularly.</a:t>
            </a:r>
          </a:p>
          <a:p>
            <a:pPr marL="342900" indent="-342900">
              <a:buFont typeface="Arial" panose="020B0604020202020204" pitchFamily="34" charset="0"/>
              <a:buChar char="•"/>
            </a:pPr>
            <a:r>
              <a:rPr lang="en-US" sz="2000" dirty="0">
                <a:latin typeface="Comic Sans MS" panose="030F0702030302020204" pitchFamily="66" charset="0"/>
              </a:rPr>
              <a:t>We read home readers with children outside of their phonics sessions.</a:t>
            </a:r>
          </a:p>
          <a:p>
            <a:pPr marL="342900" indent="-342900">
              <a:buFont typeface="Arial" panose="020B0604020202020204" pitchFamily="34" charset="0"/>
              <a:buChar char="•"/>
            </a:pPr>
            <a:r>
              <a:rPr lang="en-US" sz="2000" dirty="0">
                <a:latin typeface="Comic Sans MS" panose="030F0702030302020204" pitchFamily="66" charset="0"/>
              </a:rPr>
              <a:t>Books are sent home for reading practice – little and often.</a:t>
            </a:r>
          </a:p>
          <a:p>
            <a:pPr marL="342900" indent="-342900">
              <a:buFont typeface="Arial" panose="020B0604020202020204" pitchFamily="34" charset="0"/>
              <a:buChar char="•"/>
            </a:pPr>
            <a:r>
              <a:rPr lang="en-US" sz="2000" dirty="0">
                <a:latin typeface="Comic Sans MS" panose="030F0702030302020204" pitchFamily="66" charset="0"/>
              </a:rPr>
              <a:t>Each book should be read three times.</a:t>
            </a:r>
          </a:p>
          <a:p>
            <a:pPr marL="342900" indent="-342900">
              <a:buFont typeface="Arial" panose="020B0604020202020204" pitchFamily="34" charset="0"/>
              <a:buChar char="•"/>
            </a:pPr>
            <a:endParaRPr lang="en-US" sz="2000" dirty="0">
              <a:latin typeface="Comic Sans MS" panose="030F0702030302020204" pitchFamily="66" charset="0"/>
            </a:endParaRPr>
          </a:p>
          <a:p>
            <a:r>
              <a:rPr lang="en-US" sz="2000" dirty="0">
                <a:latin typeface="Comic Sans MS" panose="030F0702030302020204" pitchFamily="66" charset="0"/>
              </a:rPr>
              <a:t>Year 1 phonics screening includes ‘alien words’ so your child will be learning to read these too within their phonics sessions.</a:t>
            </a:r>
            <a:endParaRPr lang="en-US" sz="2000" dirty="0">
              <a:latin typeface="Bradley Hand ITC" panose="03070402050302030203" pitchFamily="66" charset="0"/>
            </a:endParaRPr>
          </a:p>
        </p:txBody>
      </p:sp>
    </p:spTree>
    <p:extLst>
      <p:ext uri="{BB962C8B-B14F-4D97-AF65-F5344CB8AC3E}">
        <p14:creationId xmlns:p14="http://schemas.microsoft.com/office/powerpoint/2010/main" val="134285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9168" y="630838"/>
            <a:ext cx="8245052" cy="3170099"/>
          </a:xfrm>
          <a:prstGeom prst="rect">
            <a:avLst/>
          </a:prstGeom>
          <a:noFill/>
        </p:spPr>
        <p:txBody>
          <a:bodyPr wrap="square" rtlCol="0">
            <a:spAutoFit/>
          </a:bodyPr>
          <a:lstStyle/>
          <a:p>
            <a:pPr algn="ctr"/>
            <a:r>
              <a:rPr lang="en-US" sz="2000" u="sng" dirty="0">
                <a:latin typeface="Comic Sans MS" panose="030F0702030302020204" pitchFamily="66" charset="0"/>
              </a:rPr>
              <a:t>Home Readers</a:t>
            </a:r>
          </a:p>
          <a:p>
            <a:pPr algn="ctr"/>
            <a:endParaRPr lang="en-US" sz="2000" u="sng" dirty="0">
              <a:latin typeface="Comic Sans MS" panose="030F0702030302020204" pitchFamily="66" charset="0"/>
            </a:endParaRPr>
          </a:p>
          <a:p>
            <a:r>
              <a:rPr lang="en-US" sz="2000" dirty="0">
                <a:latin typeface="Comic Sans MS" panose="030F0702030302020204" pitchFamily="66" charset="0"/>
              </a:rPr>
              <a:t>Once children have a secure knowledge of a number of</a:t>
            </a:r>
          </a:p>
          <a:p>
            <a:r>
              <a:rPr lang="en-US" sz="2000" dirty="0">
                <a:latin typeface="Comic Sans MS" panose="030F0702030302020204" pitchFamily="66" charset="0"/>
              </a:rPr>
              <a:t>GPC’s (Grapheme Phoneme Correspondences)</a:t>
            </a:r>
          </a:p>
          <a:p>
            <a:r>
              <a:rPr lang="en-US" sz="2000" dirty="0">
                <a:latin typeface="Comic Sans MS" panose="030F0702030302020204" pitchFamily="66" charset="0"/>
              </a:rPr>
              <a:t>and are confidently blending, they will be ready for </a:t>
            </a:r>
          </a:p>
          <a:p>
            <a:r>
              <a:rPr lang="en-US" sz="2000" dirty="0">
                <a:latin typeface="Comic Sans MS" panose="030F0702030302020204" pitchFamily="66" charset="0"/>
              </a:rPr>
              <a:t>reading books.</a:t>
            </a:r>
          </a:p>
          <a:p>
            <a:endParaRPr lang="en-US" sz="2000" dirty="0">
              <a:latin typeface="Comic Sans MS" panose="030F0702030302020204" pitchFamily="66" charset="0"/>
            </a:endParaRPr>
          </a:p>
          <a:p>
            <a:r>
              <a:rPr lang="en-US" sz="2000" dirty="0">
                <a:latin typeface="Comic Sans MS" panose="030F0702030302020204" pitchFamily="66" charset="0"/>
              </a:rPr>
              <a:t>Prior to this they will have wordless books which develop</a:t>
            </a:r>
          </a:p>
          <a:p>
            <a:r>
              <a:rPr lang="en-US" sz="2000" dirty="0">
                <a:latin typeface="Comic Sans MS" panose="030F0702030302020204" pitchFamily="66" charset="0"/>
              </a:rPr>
              <a:t>great language skills and teach children the layout of books</a:t>
            </a:r>
          </a:p>
          <a:p>
            <a:r>
              <a:rPr lang="en-US" sz="2000" dirty="0">
                <a:latin typeface="Comic Sans MS" panose="030F0702030302020204" pitchFamily="66" charset="0"/>
              </a:rPr>
              <a:t>and how to handle books.</a:t>
            </a:r>
          </a:p>
        </p:txBody>
      </p:sp>
      <p:pic>
        <p:nvPicPr>
          <p:cNvPr id="8" name="Picture 7" descr="x500_2bc7c73f-0e05-4c9b-8c60-96ea2f6917ff_600x6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253" y="3800937"/>
            <a:ext cx="1558306" cy="147727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08" y="4249694"/>
            <a:ext cx="4152533" cy="2272650"/>
          </a:xfrm>
          <a:prstGeom prst="rect">
            <a:avLst/>
          </a:prstGeom>
        </p:spPr>
      </p:pic>
    </p:spTree>
    <p:extLst>
      <p:ext uri="{BB962C8B-B14F-4D97-AF65-F5344CB8AC3E}">
        <p14:creationId xmlns:p14="http://schemas.microsoft.com/office/powerpoint/2010/main" val="1684065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335" y="262165"/>
            <a:ext cx="8762819" cy="4524315"/>
          </a:xfrm>
          <a:prstGeom prst="rect">
            <a:avLst/>
          </a:prstGeom>
          <a:noFill/>
        </p:spPr>
        <p:txBody>
          <a:bodyPr wrap="square" rtlCol="0">
            <a:spAutoFit/>
          </a:bodyPr>
          <a:lstStyle/>
          <a:p>
            <a:r>
              <a:rPr lang="en-US" dirty="0">
                <a:latin typeface="Comic Sans MS" panose="030F0702030302020204" pitchFamily="66" charset="0"/>
              </a:rPr>
              <a:t>Reading practice books are carefully matched so children can read </a:t>
            </a:r>
          </a:p>
          <a:p>
            <a:r>
              <a:rPr lang="en-US" dirty="0">
                <a:latin typeface="Comic Sans MS" panose="030F0702030302020204" pitchFamily="66" charset="0"/>
              </a:rPr>
              <a:t>fluently and independently</a:t>
            </a:r>
          </a:p>
          <a:p>
            <a:endParaRPr lang="en-US" dirty="0">
              <a:latin typeface="Comic Sans MS" panose="030F0702030302020204" pitchFamily="66" charset="0"/>
            </a:endParaRPr>
          </a:p>
          <a:p>
            <a:pPr marL="342900" indent="-342900">
              <a:buAutoNum type="arabicPeriod"/>
            </a:pPr>
            <a:r>
              <a:rPr lang="en-US" dirty="0">
                <a:latin typeface="Comic Sans MS" panose="030F0702030302020204" pitchFamily="66" charset="0"/>
              </a:rPr>
              <a:t>Decoding</a:t>
            </a:r>
          </a:p>
          <a:p>
            <a:pPr marL="342900" indent="-342900">
              <a:buAutoNum type="arabicPeriod"/>
            </a:pPr>
            <a:endParaRPr lang="en-US" dirty="0">
              <a:latin typeface="Comic Sans MS" panose="030F0702030302020204" pitchFamily="66" charset="0"/>
            </a:endParaRPr>
          </a:p>
          <a:p>
            <a:pPr marL="342900" indent="-342900">
              <a:buAutoNum type="arabicPeriod"/>
            </a:pPr>
            <a:r>
              <a:rPr lang="en-US" dirty="0">
                <a:latin typeface="Comic Sans MS" panose="030F0702030302020204" pitchFamily="66" charset="0"/>
              </a:rPr>
              <a:t>Using intonation and expression</a:t>
            </a:r>
          </a:p>
          <a:p>
            <a:pPr marL="342900" indent="-342900">
              <a:buAutoNum type="arabicPeriod"/>
            </a:pPr>
            <a:endParaRPr lang="en-US" dirty="0">
              <a:latin typeface="Comic Sans MS" panose="030F0702030302020204" pitchFamily="66" charset="0"/>
            </a:endParaRPr>
          </a:p>
          <a:p>
            <a:r>
              <a:rPr lang="en-US" dirty="0">
                <a:latin typeface="Comic Sans MS" panose="030F0702030302020204" pitchFamily="66" charset="0"/>
              </a:rPr>
              <a:t>3.   Comprehension</a:t>
            </a:r>
          </a:p>
          <a:p>
            <a:pPr marL="342900" indent="-342900">
              <a:buAutoNum type="arabicPeriod"/>
            </a:pPr>
            <a:endParaRPr lang="en-US" dirty="0">
              <a:latin typeface="Comic Sans MS" panose="030F0702030302020204" pitchFamily="66" charset="0"/>
            </a:endParaRPr>
          </a:p>
          <a:p>
            <a:r>
              <a:rPr lang="en-US" dirty="0">
                <a:latin typeface="Comic Sans MS" panose="030F0702030302020204" pitchFamily="66" charset="0"/>
              </a:rPr>
              <a:t>When children take their book home to read they should be 95% fluent.</a:t>
            </a:r>
          </a:p>
          <a:p>
            <a:r>
              <a:rPr lang="en-US" dirty="0">
                <a:latin typeface="Comic Sans MS" panose="030F0702030302020204" pitchFamily="66" charset="0"/>
              </a:rPr>
              <a:t>Please do not worry that a book is too easy </a:t>
            </a:r>
            <a:r>
              <a:rPr lang="mr-IN" dirty="0">
                <a:latin typeface="Comic Sans MS" panose="030F0702030302020204" pitchFamily="66" charset="0"/>
              </a:rPr>
              <a:t>–</a:t>
            </a:r>
            <a:r>
              <a:rPr lang="en-US" dirty="0">
                <a:latin typeface="Comic Sans MS" panose="030F0702030302020204" pitchFamily="66" charset="0"/>
              </a:rPr>
              <a:t> your child needs to develop</a:t>
            </a:r>
          </a:p>
          <a:p>
            <a:r>
              <a:rPr lang="en-US" dirty="0">
                <a:latin typeface="Comic Sans MS" panose="030F0702030302020204" pitchFamily="66" charset="0"/>
              </a:rPr>
              <a:t>fluency and confidence in reading.  Re-reading a book they have had before</a:t>
            </a:r>
          </a:p>
          <a:p>
            <a:r>
              <a:rPr lang="en-US" dirty="0">
                <a:latin typeface="Comic Sans MS" panose="030F0702030302020204" pitchFamily="66" charset="0"/>
              </a:rPr>
              <a:t>helps develop fluency </a:t>
            </a:r>
            <a:r>
              <a:rPr lang="mr-IN" dirty="0">
                <a:latin typeface="Comic Sans MS" panose="030F0702030302020204" pitchFamily="66" charset="0"/>
              </a:rPr>
              <a:t>–</a:t>
            </a:r>
            <a:r>
              <a:rPr lang="en-US" dirty="0">
                <a:latin typeface="Comic Sans MS" panose="030F0702030302020204" pitchFamily="66" charset="0"/>
              </a:rPr>
              <a:t> this is the goal. Your child’s phonic knowledge will be </a:t>
            </a:r>
          </a:p>
          <a:p>
            <a:r>
              <a:rPr lang="en-US" dirty="0">
                <a:latin typeface="Comic Sans MS" panose="030F0702030302020204" pitchFamily="66" charset="0"/>
              </a:rPr>
              <a:t>slightly ahead of their reading level.</a:t>
            </a:r>
          </a:p>
          <a:p>
            <a:endParaRPr lang="en-US" dirty="0">
              <a:latin typeface="Comic Sans MS" panose="030F0702030302020204" pitchFamily="66" charset="0"/>
            </a:endParaRPr>
          </a:p>
          <a:p>
            <a:endParaRPr lang="en-US" dirty="0">
              <a:latin typeface="Comic Sans MS" panose="030F0702030302020204" pitchFamily="66" charset="0"/>
            </a:endParaRPr>
          </a:p>
        </p:txBody>
      </p:sp>
      <p:pic>
        <p:nvPicPr>
          <p:cNvPr id="7" name="Picture 6"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617" y="4382161"/>
            <a:ext cx="3472783" cy="2013037"/>
          </a:xfrm>
          <a:prstGeom prst="rect">
            <a:avLst/>
          </a:prstGeom>
        </p:spPr>
      </p:pic>
    </p:spTree>
    <p:extLst>
      <p:ext uri="{BB962C8B-B14F-4D97-AF65-F5344CB8AC3E}">
        <p14:creationId xmlns:p14="http://schemas.microsoft.com/office/powerpoint/2010/main" val="1931419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618" y="179248"/>
            <a:ext cx="8518679" cy="5232202"/>
          </a:xfrm>
          <a:prstGeom prst="rect">
            <a:avLst/>
          </a:prstGeom>
          <a:noFill/>
        </p:spPr>
        <p:txBody>
          <a:bodyPr wrap="none" rtlCol="0">
            <a:spAutoFit/>
          </a:bodyPr>
          <a:lstStyle/>
          <a:p>
            <a:r>
              <a:rPr lang="en-US" sz="2800" u="sng" dirty="0">
                <a:latin typeface="Comic Sans MS" panose="030F0702030302020204" pitchFamily="66" charset="0"/>
              </a:rPr>
              <a:t>Sharing a book</a:t>
            </a:r>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Children will take their reading practice book home.</a:t>
            </a:r>
          </a:p>
          <a:p>
            <a:endParaRPr lang="en-US" dirty="0">
              <a:latin typeface="Comic Sans MS" panose="030F0702030302020204" pitchFamily="66" charset="0"/>
            </a:endParaRPr>
          </a:p>
          <a:p>
            <a:r>
              <a:rPr lang="en-US" dirty="0">
                <a:latin typeface="Comic Sans MS" panose="030F0702030302020204" pitchFamily="66" charset="0"/>
              </a:rPr>
              <a:t>Share the front cover page, the blurb, ask what they think the book is about.</a:t>
            </a:r>
          </a:p>
          <a:p>
            <a:endParaRPr lang="en-US" dirty="0">
              <a:latin typeface="Comic Sans MS" panose="030F0702030302020204" pitchFamily="66" charset="0"/>
            </a:endParaRPr>
          </a:p>
          <a:p>
            <a:r>
              <a:rPr lang="en-US" dirty="0">
                <a:latin typeface="Comic Sans MS" panose="030F0702030302020204" pitchFamily="66" charset="0"/>
              </a:rPr>
              <a:t>Celebrate, praise, talk about the book with you child.</a:t>
            </a:r>
          </a:p>
          <a:p>
            <a:endParaRPr lang="en-US" dirty="0">
              <a:latin typeface="Comic Sans MS" panose="030F0702030302020204" pitchFamily="66" charset="0"/>
            </a:endParaRPr>
          </a:p>
          <a:p>
            <a:r>
              <a:rPr lang="en-US" dirty="0">
                <a:latin typeface="Comic Sans MS" panose="030F0702030302020204" pitchFamily="66" charset="0"/>
              </a:rPr>
              <a:t>You don’t have to read the whole book!</a:t>
            </a:r>
          </a:p>
          <a:p>
            <a:endParaRPr lang="en-US" dirty="0">
              <a:latin typeface="Comic Sans MS" panose="030F0702030302020204" pitchFamily="66" charset="0"/>
            </a:endParaRPr>
          </a:p>
          <a:p>
            <a:r>
              <a:rPr lang="en-US" dirty="0">
                <a:latin typeface="Comic Sans MS" panose="030F0702030302020204" pitchFamily="66" charset="0"/>
              </a:rPr>
              <a:t>Please make sure books are in school bags everyday.</a:t>
            </a:r>
          </a:p>
          <a:p>
            <a:endParaRPr lang="en-US" dirty="0">
              <a:latin typeface="Comic Sans MS" panose="030F0702030302020204" pitchFamily="66" charset="0"/>
            </a:endParaRPr>
          </a:p>
          <a:p>
            <a:r>
              <a:rPr lang="en-US" dirty="0">
                <a:latin typeface="Comic Sans MS" panose="030F0702030302020204" pitchFamily="66" charset="0"/>
              </a:rPr>
              <a:t>Please look after our books.</a:t>
            </a:r>
          </a:p>
          <a:p>
            <a:endParaRPr lang="en-US" dirty="0"/>
          </a:p>
          <a:p>
            <a:r>
              <a:rPr lang="en-US" dirty="0">
                <a:latin typeface="Comic Sans MS" panose="030F0702030302020204" pitchFamily="66" charset="0"/>
              </a:rPr>
              <a:t>Celebrate success!</a:t>
            </a:r>
          </a:p>
          <a:p>
            <a:endParaRPr lang="en-US" dirty="0"/>
          </a:p>
          <a:p>
            <a:endParaRPr lang="en-US" dirty="0"/>
          </a:p>
        </p:txBody>
      </p:sp>
      <p:pic>
        <p:nvPicPr>
          <p:cNvPr id="6" name="Picture 5" descr="x500_cb1dee7d-f67f-4777-96f8-7377cf742f41_600x6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803" y="3335798"/>
            <a:ext cx="1438350" cy="1363556"/>
          </a:xfrm>
          <a:prstGeom prst="rect">
            <a:avLst/>
          </a:prstGeom>
        </p:spPr>
      </p:pic>
      <p:pic>
        <p:nvPicPr>
          <p:cNvPr id="7" name="Picture 6" descr="x500_db356d57-2de5-436c-b048-0df9c89d4286_1024x102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782" y="4476992"/>
            <a:ext cx="1305301" cy="161335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212" y="5153025"/>
            <a:ext cx="3381375" cy="1352550"/>
          </a:xfrm>
          <a:prstGeom prst="rect">
            <a:avLst/>
          </a:prstGeom>
        </p:spPr>
      </p:pic>
    </p:spTree>
    <p:extLst>
      <p:ext uri="{BB962C8B-B14F-4D97-AF65-F5344CB8AC3E}">
        <p14:creationId xmlns:p14="http://schemas.microsoft.com/office/powerpoint/2010/main" val="399213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90C0AA-86AD-85B8-150E-30BD68D7D092}"/>
              </a:ext>
            </a:extLst>
          </p:cNvPr>
          <p:cNvSpPr txBox="1"/>
          <p:nvPr/>
        </p:nvSpPr>
        <p:spPr>
          <a:xfrm>
            <a:off x="1364566" y="548640"/>
            <a:ext cx="5500468" cy="830997"/>
          </a:xfrm>
          <a:prstGeom prst="rect">
            <a:avLst/>
          </a:prstGeom>
          <a:noFill/>
        </p:spPr>
        <p:txBody>
          <a:bodyPr wrap="square" rtlCol="0">
            <a:spAutoFit/>
          </a:bodyPr>
          <a:lstStyle/>
          <a:p>
            <a:r>
              <a:rPr lang="en-GB" sz="2400" u="sng" dirty="0">
                <a:latin typeface="Comic Sans MS" panose="030F0702030302020204" pitchFamily="66" charset="0"/>
              </a:rPr>
              <a:t>What will they read after they have finished the phonics scheme? </a:t>
            </a:r>
          </a:p>
        </p:txBody>
      </p:sp>
      <p:sp>
        <p:nvSpPr>
          <p:cNvPr id="3" name="TextBox 2">
            <a:extLst>
              <a:ext uri="{FF2B5EF4-FFF2-40B4-BE49-F238E27FC236}">
                <a16:creationId xmlns:a16="http://schemas.microsoft.com/office/drawing/2014/main" id="{C6F9CB94-2A90-5EFD-3281-DF2C4FCE64FB}"/>
              </a:ext>
            </a:extLst>
          </p:cNvPr>
          <p:cNvSpPr txBox="1"/>
          <p:nvPr/>
        </p:nvSpPr>
        <p:spPr>
          <a:xfrm>
            <a:off x="457200" y="1631853"/>
            <a:ext cx="7315200" cy="3477875"/>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omic Sans MS" panose="030F0702030302020204" pitchFamily="66" charset="0"/>
              </a:rPr>
              <a:t>Ideally children should complete the phonics scheme at the end of year 2. </a:t>
            </a:r>
          </a:p>
          <a:p>
            <a:pPr marL="342900" indent="-342900">
              <a:buFont typeface="Arial" panose="020B0604020202020204" pitchFamily="34" charset="0"/>
              <a:buChar char="•"/>
            </a:pPr>
            <a:endParaRPr lang="en-GB" sz="2000" dirty="0">
              <a:latin typeface="Comic Sans MS" panose="030F0702030302020204" pitchFamily="66" charset="0"/>
            </a:endParaRPr>
          </a:p>
          <a:p>
            <a:pPr marL="342900" indent="-342900">
              <a:buFont typeface="Arial" panose="020B0604020202020204" pitchFamily="34" charset="0"/>
              <a:buChar char="•"/>
            </a:pPr>
            <a:r>
              <a:rPr lang="en-US" sz="2000" dirty="0">
                <a:latin typeface="Comic Sans MS" panose="030F0702030302020204" pitchFamily="66" charset="0"/>
              </a:rPr>
              <a:t>Children will work their way through the RWI bands which finish at Grey and then they are able to start the Big Cat series.</a:t>
            </a:r>
          </a:p>
          <a:p>
            <a:pPr marL="342900" indent="-342900">
              <a:buFont typeface="Arial" panose="020B0604020202020204" pitchFamily="34" charset="0"/>
              <a:buChar char="•"/>
            </a:pPr>
            <a:endParaRPr lang="en-US" sz="2000" dirty="0">
              <a:latin typeface="Comic Sans MS" panose="030F0702030302020204" pitchFamily="66" charset="0"/>
            </a:endParaRPr>
          </a:p>
          <a:p>
            <a:pPr marL="342900" indent="-342900">
              <a:buFont typeface="Arial" panose="020B0604020202020204" pitchFamily="34" charset="0"/>
              <a:buChar char="•"/>
            </a:pPr>
            <a:r>
              <a:rPr lang="en-US" sz="2000" dirty="0">
                <a:latin typeface="Comic Sans MS" panose="030F0702030302020204" pitchFamily="66" charset="0"/>
              </a:rPr>
              <a:t>They will still bring home a library book of choice also which they can share as read themselves as their reading improves.</a:t>
            </a:r>
          </a:p>
          <a:p>
            <a:pPr marL="342900" indent="-342900">
              <a:buFont typeface="Arial" panose="020B0604020202020204" pitchFamily="34" charset="0"/>
              <a:buChar char="•"/>
            </a:pPr>
            <a:endParaRPr lang="en-GB" sz="2000" dirty="0">
              <a:latin typeface="Comic Sans MS" panose="030F0702030302020204" pitchFamily="66" charset="0"/>
            </a:endParaRPr>
          </a:p>
        </p:txBody>
      </p:sp>
      <p:pic>
        <p:nvPicPr>
          <p:cNvPr id="6" name="Picture 2" descr="Collins Big Cat Writing Competition - Collins | Freedom to Teach">
            <a:extLst>
              <a:ext uri="{FF2B5EF4-FFF2-40B4-BE49-F238E27FC236}">
                <a16:creationId xmlns:a16="http://schemas.microsoft.com/office/drawing/2014/main" id="{40209FE7-DF92-C383-D8E6-09F0C951B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126" y="5409163"/>
            <a:ext cx="1762987" cy="133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47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C0681-D87A-A940-8E0A-C4351778AB26}"/>
              </a:ext>
            </a:extLst>
          </p:cNvPr>
          <p:cNvSpPr>
            <a:spLocks noGrp="1"/>
          </p:cNvSpPr>
          <p:nvPr>
            <p:ph type="title"/>
          </p:nvPr>
        </p:nvSpPr>
        <p:spPr>
          <a:xfrm>
            <a:off x="505677" y="914400"/>
            <a:ext cx="2743200" cy="2887579"/>
          </a:xfrm>
        </p:spPr>
        <p:txBody>
          <a:bodyPr vert="horz" lIns="91440" tIns="45720" rIns="91440" bIns="45720" rtlCol="0" anchor="b">
            <a:normAutofit/>
          </a:bodyPr>
          <a:lstStyle/>
          <a:p>
            <a:pPr defTabSz="914400">
              <a:lnSpc>
                <a:spcPct val="90000"/>
              </a:lnSpc>
            </a:pPr>
            <a:r>
              <a:rPr lang="en-US" sz="4200" kern="1200">
                <a:solidFill>
                  <a:srgbClr val="FFFFFF"/>
                </a:solidFill>
                <a:latin typeface="+mj-lt"/>
                <a:ea typeface="+mj-ea"/>
                <a:cs typeface="+mj-cs"/>
              </a:rPr>
              <a:t>Year 2 and beyond – The Big Cat Series…</a:t>
            </a:r>
          </a:p>
        </p:txBody>
      </p:sp>
      <p:pic>
        <p:nvPicPr>
          <p:cNvPr id="4" name="Picture 2" descr="Collins Big Cat Writing Competition - Collins | Freedom to Teach">
            <a:extLst>
              <a:ext uri="{FF2B5EF4-FFF2-40B4-BE49-F238E27FC236}">
                <a16:creationId xmlns:a16="http://schemas.microsoft.com/office/drawing/2014/main" id="{EC84DC7B-9193-2248-5DEB-1757A5C4E6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65366" y="1577498"/>
            <a:ext cx="4915159" cy="371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27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21B8E-18EF-87A6-A839-A9668E252F6F}"/>
              </a:ext>
            </a:extLst>
          </p:cNvPr>
          <p:cNvSpPr>
            <a:spLocks noGrp="1"/>
          </p:cNvSpPr>
          <p:nvPr>
            <p:ph type="title"/>
          </p:nvPr>
        </p:nvSpPr>
        <p:spPr>
          <a:xfrm>
            <a:off x="515125" y="1153572"/>
            <a:ext cx="2400300" cy="4461163"/>
          </a:xfrm>
        </p:spPr>
        <p:txBody>
          <a:bodyPr>
            <a:normAutofit/>
          </a:bodyPr>
          <a:lstStyle/>
          <a:p>
            <a:pPr>
              <a:lnSpc>
                <a:spcPct val="90000"/>
              </a:lnSpc>
            </a:pPr>
            <a:r>
              <a:rPr lang="en-GB" sz="3400">
                <a:solidFill>
                  <a:srgbClr val="FFFFFF"/>
                </a:solidFill>
              </a:rPr>
              <a:t>What texts does Big Cat include and how is it progressive?</a:t>
            </a:r>
          </a:p>
        </p:txBody>
      </p:sp>
      <p:sp>
        <p:nvSpPr>
          <p:cNvPr id="3" name="Content Placeholder 2">
            <a:extLst>
              <a:ext uri="{FF2B5EF4-FFF2-40B4-BE49-F238E27FC236}">
                <a16:creationId xmlns:a16="http://schemas.microsoft.com/office/drawing/2014/main" id="{6F469FD5-A4BF-F47D-89B5-FCA763A28065}"/>
              </a:ext>
            </a:extLst>
          </p:cNvPr>
          <p:cNvSpPr>
            <a:spLocks noGrp="1"/>
          </p:cNvSpPr>
          <p:nvPr>
            <p:ph idx="1"/>
          </p:nvPr>
        </p:nvSpPr>
        <p:spPr>
          <a:xfrm>
            <a:off x="3335481" y="591344"/>
            <a:ext cx="5179868" cy="5585619"/>
          </a:xfrm>
        </p:spPr>
        <p:txBody>
          <a:bodyPr anchor="ctr">
            <a:normAutofit/>
          </a:bodyPr>
          <a:lstStyle/>
          <a:p>
            <a:pPr>
              <a:lnSpc>
                <a:spcPct val="90000"/>
              </a:lnSpc>
            </a:pPr>
            <a:r>
              <a:rPr lang="en-GB" sz="2200"/>
              <a:t>The Big Cat Scheme includes Fiction books (story), Non-Fiction (fact) and poetry.</a:t>
            </a:r>
          </a:p>
          <a:p>
            <a:pPr>
              <a:lnSpc>
                <a:spcPct val="90000"/>
              </a:lnSpc>
            </a:pPr>
            <a:r>
              <a:rPr lang="en-GB" sz="2200"/>
              <a:t>It contains a variety of texts to offer a broad library of reading resources.</a:t>
            </a:r>
          </a:p>
          <a:p>
            <a:pPr>
              <a:lnSpc>
                <a:spcPct val="90000"/>
              </a:lnSpc>
            </a:pPr>
            <a:r>
              <a:rPr lang="en-GB" sz="2200"/>
              <a:t>The children move through a progressive series of colours which become more difficult in lexis (language and vocabulary) as well as length of story.</a:t>
            </a:r>
          </a:p>
          <a:p>
            <a:pPr>
              <a:lnSpc>
                <a:spcPct val="90000"/>
              </a:lnSpc>
            </a:pPr>
            <a:r>
              <a:rPr lang="en-GB" sz="2200"/>
              <a:t>Children choose their own books from the scheme at their ‘stage of </a:t>
            </a:r>
            <a:r>
              <a:rPr lang="en-GB" sz="2200" err="1"/>
              <a:t>develoment</a:t>
            </a:r>
            <a:r>
              <a:rPr lang="en-GB" sz="2200"/>
              <a:t>’.</a:t>
            </a:r>
          </a:p>
          <a:p>
            <a:pPr>
              <a:lnSpc>
                <a:spcPct val="90000"/>
              </a:lnSpc>
            </a:pPr>
            <a:r>
              <a:rPr lang="en-GB" sz="2200"/>
              <a:t>An adult will regularly read with a child and will move them to the next stage when they feel they can decode (read) and shows appropriate comprehension ready for the subsequent band.</a:t>
            </a:r>
          </a:p>
        </p:txBody>
      </p:sp>
    </p:spTree>
    <p:extLst>
      <p:ext uri="{BB962C8B-B14F-4D97-AF65-F5344CB8AC3E}">
        <p14:creationId xmlns:p14="http://schemas.microsoft.com/office/powerpoint/2010/main" val="11225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u="sng" dirty="0">
                <a:latin typeface="Comic Sans MS" panose="030F0702030302020204" pitchFamily="66" charset="0"/>
              </a:rPr>
              <a:t> Phonics and Early Reading</a:t>
            </a:r>
          </a:p>
        </p:txBody>
      </p:sp>
      <p:sp>
        <p:nvSpPr>
          <p:cNvPr id="3" name="Content Placeholder 2"/>
          <p:cNvSpPr>
            <a:spLocks noGrp="1"/>
          </p:cNvSpPr>
          <p:nvPr>
            <p:ph idx="1"/>
          </p:nvPr>
        </p:nvSpPr>
        <p:spPr>
          <a:xfrm>
            <a:off x="457200" y="1417638"/>
            <a:ext cx="8229600" cy="4525963"/>
          </a:xfrm>
        </p:spPr>
        <p:txBody>
          <a:bodyPr/>
          <a:lstStyle/>
          <a:p>
            <a:pPr marL="0" indent="0">
              <a:buNone/>
            </a:pPr>
            <a:r>
              <a:rPr lang="en-US" dirty="0">
                <a:latin typeface="Comic Sans MS" panose="030F0702030302020204" pitchFamily="66" charset="0"/>
              </a:rPr>
              <a:t>Part 1 </a:t>
            </a:r>
            <a:r>
              <a:rPr lang="mr-IN" dirty="0">
                <a:latin typeface="Comic Sans MS" panose="030F0702030302020204" pitchFamily="66" charset="0"/>
              </a:rPr>
              <a:t>–</a:t>
            </a:r>
            <a:r>
              <a:rPr lang="en-US" dirty="0">
                <a:latin typeface="Comic Sans MS" panose="030F0702030302020204" pitchFamily="66" charset="0"/>
              </a:rPr>
              <a:t> information about how we teach phonics.</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Part 2 </a:t>
            </a:r>
            <a:r>
              <a:rPr lang="mr-IN" dirty="0">
                <a:latin typeface="Comic Sans MS" panose="030F0702030302020204" pitchFamily="66" charset="0"/>
              </a:rPr>
              <a:t>–</a:t>
            </a:r>
            <a:r>
              <a:rPr lang="en-US" dirty="0">
                <a:latin typeface="Comic Sans MS" panose="030F0702030302020204" pitchFamily="66" charset="0"/>
              </a:rPr>
              <a:t> information about how we teach reading.</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Part 3 – supporting at home.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24402"/>
          <a:stretch/>
        </p:blipFill>
        <p:spPr>
          <a:xfrm>
            <a:off x="4352925" y="5281685"/>
            <a:ext cx="4333875" cy="1190554"/>
          </a:xfrm>
          <a:prstGeom prst="rect">
            <a:avLst/>
          </a:prstGeom>
        </p:spPr>
      </p:pic>
    </p:spTree>
    <p:extLst>
      <p:ext uri="{BB962C8B-B14F-4D97-AF65-F5344CB8AC3E}">
        <p14:creationId xmlns:p14="http://schemas.microsoft.com/office/powerpoint/2010/main" val="1803071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21B8E-18EF-87A6-A839-A9668E252F6F}"/>
              </a:ext>
            </a:extLst>
          </p:cNvPr>
          <p:cNvSpPr>
            <a:spLocks noGrp="1"/>
          </p:cNvSpPr>
          <p:nvPr>
            <p:ph type="title"/>
          </p:nvPr>
        </p:nvSpPr>
        <p:spPr>
          <a:xfrm>
            <a:off x="938757" y="619125"/>
            <a:ext cx="1989310" cy="5619749"/>
          </a:xfrm>
        </p:spPr>
        <p:txBody>
          <a:bodyPr anchor="ctr">
            <a:normAutofit/>
          </a:bodyPr>
          <a:lstStyle/>
          <a:p>
            <a:pPr>
              <a:lnSpc>
                <a:spcPct val="90000"/>
              </a:lnSpc>
            </a:pPr>
            <a:r>
              <a:rPr lang="en-GB" sz="3700" dirty="0">
                <a:solidFill>
                  <a:srgbClr val="000000"/>
                </a:solidFill>
              </a:rPr>
              <a:t>How can I help my child at home with reading (in Year 2 and beyond)?</a:t>
            </a:r>
          </a:p>
        </p:txBody>
      </p:sp>
      <p:sp>
        <p:nvSpPr>
          <p:cNvPr id="3" name="Content Placeholder 2">
            <a:extLst>
              <a:ext uri="{FF2B5EF4-FFF2-40B4-BE49-F238E27FC236}">
                <a16:creationId xmlns:a16="http://schemas.microsoft.com/office/drawing/2014/main" id="{6F469FD5-A4BF-F47D-89B5-FCA763A28065}"/>
              </a:ext>
            </a:extLst>
          </p:cNvPr>
          <p:cNvSpPr>
            <a:spLocks noGrp="1"/>
          </p:cNvSpPr>
          <p:nvPr>
            <p:ph idx="1"/>
          </p:nvPr>
        </p:nvSpPr>
        <p:spPr>
          <a:xfrm>
            <a:off x="3687187" y="619125"/>
            <a:ext cx="4881740" cy="5619750"/>
          </a:xfrm>
        </p:spPr>
        <p:txBody>
          <a:bodyPr anchor="ctr">
            <a:normAutofit/>
          </a:bodyPr>
          <a:lstStyle/>
          <a:p>
            <a:r>
              <a:rPr lang="en-GB" sz="2400" dirty="0">
                <a:solidFill>
                  <a:schemeClr val="tx1">
                    <a:alpha val="60000"/>
                  </a:schemeClr>
                </a:solidFill>
              </a:rPr>
              <a:t>Children smoothly move from learning to read to reading to learn.</a:t>
            </a:r>
          </a:p>
          <a:p>
            <a:r>
              <a:rPr lang="en-GB" sz="2400" dirty="0">
                <a:solidFill>
                  <a:schemeClr val="tx1">
                    <a:alpha val="60000"/>
                  </a:schemeClr>
                </a:solidFill>
              </a:rPr>
              <a:t>Pick up on difficult vocabulary and explain it to the children.  Make this into a game.</a:t>
            </a:r>
          </a:p>
          <a:p>
            <a:r>
              <a:rPr lang="en-GB" sz="2400" dirty="0">
                <a:solidFill>
                  <a:schemeClr val="tx1">
                    <a:alpha val="60000"/>
                  </a:schemeClr>
                </a:solidFill>
              </a:rPr>
              <a:t>Take it in turns reading – model different voices and emotions to your child.</a:t>
            </a:r>
          </a:p>
          <a:p>
            <a:r>
              <a:rPr lang="en-GB" sz="2400" dirty="0">
                <a:solidFill>
                  <a:schemeClr val="tx1">
                    <a:alpha val="60000"/>
                  </a:schemeClr>
                </a:solidFill>
              </a:rPr>
              <a:t>Questions, questions, questions! Who, what, where, when</a:t>
            </a:r>
          </a:p>
          <a:p>
            <a:r>
              <a:rPr lang="en-GB" sz="2400" dirty="0">
                <a:solidFill>
                  <a:schemeClr val="tx1">
                    <a:alpha val="60000"/>
                  </a:schemeClr>
                </a:solidFill>
              </a:rPr>
              <a:t>Short bursts and keep it fun!</a:t>
            </a:r>
            <a:endParaRPr lang="en-GB" sz="1700" dirty="0">
              <a:solidFill>
                <a:schemeClr val="tx1">
                  <a:alpha val="60000"/>
                </a:schemeClr>
              </a:solidFill>
            </a:endParaRPr>
          </a:p>
          <a:p>
            <a:endParaRPr lang="en-GB" sz="2400" dirty="0">
              <a:solidFill>
                <a:schemeClr val="tx1">
                  <a:alpha val="60000"/>
                </a:schemeClr>
              </a:solidFill>
            </a:endParaRPr>
          </a:p>
        </p:txBody>
      </p:sp>
    </p:spTree>
    <p:extLst>
      <p:ext uri="{BB962C8B-B14F-4D97-AF65-F5344CB8AC3E}">
        <p14:creationId xmlns:p14="http://schemas.microsoft.com/office/powerpoint/2010/main" val="3370638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477" y="1204941"/>
            <a:ext cx="7728050" cy="3785652"/>
          </a:xfrm>
          <a:prstGeom prst="rect">
            <a:avLst/>
          </a:prstGeom>
        </p:spPr>
        <p:txBody>
          <a:bodyPr wrap="square">
            <a:spAutoFit/>
          </a:bodyPr>
          <a:lstStyle/>
          <a:p>
            <a:r>
              <a:rPr lang="en-US" sz="2000" dirty="0">
                <a:latin typeface="Comic Sans MS" panose="030F0702030302020204" pitchFamily="66" charset="0"/>
              </a:rPr>
              <a:t>Children will also bring home a ‘reading for pleasure book’ from our library each week.</a:t>
            </a:r>
          </a:p>
          <a:p>
            <a:endParaRPr lang="en-US" sz="2000" dirty="0">
              <a:latin typeface="Comic Sans MS" panose="030F0702030302020204" pitchFamily="66" charset="0"/>
            </a:endParaRPr>
          </a:p>
          <a:p>
            <a:r>
              <a:rPr lang="en-US" sz="2000" dirty="0">
                <a:latin typeface="Comic Sans MS" panose="030F0702030302020204" pitchFamily="66" charset="0"/>
              </a:rPr>
              <a:t>To become lifelong readers, it is essential that they read for pleasure.</a:t>
            </a:r>
          </a:p>
          <a:p>
            <a:endParaRPr lang="en-US" sz="2000" dirty="0">
              <a:latin typeface="Comic Sans MS" panose="030F0702030302020204" pitchFamily="66" charset="0"/>
            </a:endParaRPr>
          </a:p>
          <a:p>
            <a:r>
              <a:rPr lang="en-US" sz="2000" dirty="0">
                <a:latin typeface="Comic Sans MS" panose="030F0702030302020204" pitchFamily="66" charset="0"/>
              </a:rPr>
              <a:t>Children </a:t>
            </a:r>
            <a:r>
              <a:rPr lang="en-US" sz="2000" b="1" dirty="0">
                <a:latin typeface="Comic Sans MS" panose="030F0702030302020204" pitchFamily="66" charset="0"/>
              </a:rPr>
              <a:t>may not </a:t>
            </a:r>
            <a:r>
              <a:rPr lang="en-US" sz="2000" dirty="0">
                <a:latin typeface="Comic Sans MS" panose="030F0702030302020204" pitchFamily="66" charset="0"/>
              </a:rPr>
              <a:t>be able to read this book independently, but these books offer a wealth of opportunities for talking about the pictures and enjoying the story or information text.</a:t>
            </a:r>
          </a:p>
          <a:p>
            <a:endParaRPr lang="en-US" sz="2000" dirty="0">
              <a:latin typeface="Comic Sans MS" panose="030F0702030302020204" pitchFamily="66" charset="0"/>
            </a:endParaRPr>
          </a:p>
          <a:p>
            <a:r>
              <a:rPr lang="en-US" sz="2000" dirty="0">
                <a:latin typeface="Comic Sans MS" panose="030F0702030302020204" pitchFamily="66" charset="0"/>
              </a:rPr>
              <a:t>Enjoy the book together and </a:t>
            </a:r>
          </a:p>
          <a:p>
            <a:r>
              <a:rPr lang="en-US" sz="2000" dirty="0">
                <a:latin typeface="Comic Sans MS" panose="030F0702030302020204" pitchFamily="66" charset="0"/>
              </a:rPr>
              <a:t>foster a love of reading.</a:t>
            </a:r>
          </a:p>
        </p:txBody>
      </p:sp>
      <p:pic>
        <p:nvPicPr>
          <p:cNvPr id="5" name="Picture 4"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986" y="4651203"/>
            <a:ext cx="1291082" cy="1940150"/>
          </a:xfrm>
          <a:prstGeom prst="rect">
            <a:avLst/>
          </a:prstGeom>
        </p:spPr>
      </p:pic>
      <p:pic>
        <p:nvPicPr>
          <p:cNvPr id="6" name="Picture 5"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512" y="4716874"/>
            <a:ext cx="1297391" cy="1297391"/>
          </a:xfrm>
          <a:prstGeom prst="rect">
            <a:avLst/>
          </a:prstGeom>
        </p:spPr>
      </p:pic>
      <p:pic>
        <p:nvPicPr>
          <p:cNvPr id="7" name="Picture 6"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3029" y="1717239"/>
            <a:ext cx="1148062" cy="990170"/>
          </a:xfrm>
          <a:prstGeom prst="rect">
            <a:avLst/>
          </a:prstGeom>
        </p:spPr>
      </p:pic>
      <p:sp>
        <p:nvSpPr>
          <p:cNvPr id="9" name="TextBox 8"/>
          <p:cNvSpPr txBox="1"/>
          <p:nvPr/>
        </p:nvSpPr>
        <p:spPr>
          <a:xfrm>
            <a:off x="1692935" y="120032"/>
            <a:ext cx="5835143" cy="1077218"/>
          </a:xfrm>
          <a:prstGeom prst="rect">
            <a:avLst/>
          </a:prstGeom>
          <a:noFill/>
        </p:spPr>
        <p:txBody>
          <a:bodyPr wrap="square" rtlCol="0">
            <a:spAutoFit/>
          </a:bodyPr>
          <a:lstStyle/>
          <a:p>
            <a:pPr algn="ctr"/>
            <a:r>
              <a:rPr lang="en-US" sz="3200" dirty="0">
                <a:latin typeface="Comic Sans MS" panose="030F0702030302020204" pitchFamily="66" charset="0"/>
              </a:rPr>
              <a:t>Supporting at home</a:t>
            </a:r>
          </a:p>
          <a:p>
            <a:pPr algn="ctr"/>
            <a:r>
              <a:rPr lang="en-US" sz="3200" dirty="0">
                <a:latin typeface="Comic Sans MS" panose="030F0702030302020204" pitchFamily="66" charset="0"/>
              </a:rPr>
              <a:t>Reading for pleasure books</a:t>
            </a:r>
          </a:p>
        </p:txBody>
      </p:sp>
      <p:pic>
        <p:nvPicPr>
          <p:cNvPr id="10" name="Picture 9"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4659" y="4857177"/>
            <a:ext cx="1394333" cy="1394333"/>
          </a:xfrm>
          <a:prstGeom prst="rect">
            <a:avLst/>
          </a:prstGeom>
        </p:spPr>
      </p:pic>
      <p:pic>
        <p:nvPicPr>
          <p:cNvPr id="11" name="Picture 10"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9915" y="3015145"/>
            <a:ext cx="1061176" cy="1326470"/>
          </a:xfrm>
          <a:prstGeom prst="rect">
            <a:avLst/>
          </a:prstGeom>
        </p:spPr>
      </p:pic>
    </p:spTree>
    <p:extLst>
      <p:ext uri="{BB962C8B-B14F-4D97-AF65-F5344CB8AC3E}">
        <p14:creationId xmlns:p14="http://schemas.microsoft.com/office/powerpoint/2010/main" val="3252600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u="sng" dirty="0">
                <a:latin typeface="Comic Sans MS" panose="030F0702030302020204" pitchFamily="66" charset="0"/>
              </a:rPr>
              <a:t>What else can parents do?</a:t>
            </a:r>
          </a:p>
        </p:txBody>
      </p:sp>
      <p:sp>
        <p:nvSpPr>
          <p:cNvPr id="3" name="Content Placeholder 2"/>
          <p:cNvSpPr>
            <a:spLocks noGrp="1"/>
          </p:cNvSpPr>
          <p:nvPr>
            <p:ph idx="1"/>
          </p:nvPr>
        </p:nvSpPr>
        <p:spPr>
          <a:xfrm>
            <a:off x="457200" y="1417638"/>
            <a:ext cx="8229600" cy="4525963"/>
          </a:xfrm>
        </p:spPr>
        <p:txBody>
          <a:bodyPr>
            <a:normAutofit fontScale="85000" lnSpcReduction="10000"/>
          </a:bodyPr>
          <a:lstStyle/>
          <a:p>
            <a:pPr marL="0" indent="0">
              <a:buNone/>
            </a:pPr>
            <a:r>
              <a:rPr lang="en-US" sz="2800" dirty="0">
                <a:latin typeface="Comic Sans MS" panose="030F0702030302020204" pitchFamily="66" charset="0"/>
              </a:rPr>
              <a:t>Please look at the </a:t>
            </a:r>
            <a:r>
              <a:rPr lang="en-US" sz="2800" dirty="0">
                <a:latin typeface="Comic Sans MS" panose="030F0702030302020204" pitchFamily="66" charset="0"/>
                <a:hlinkClick r:id="rId2"/>
              </a:rPr>
              <a:t>RWI videos and guidance for parents</a:t>
            </a:r>
            <a:r>
              <a:rPr lang="en-US" sz="2800" dirty="0">
                <a:latin typeface="Comic Sans MS" panose="030F0702030302020204" pitchFamily="66" charset="0"/>
              </a:rPr>
              <a:t>.</a:t>
            </a:r>
          </a:p>
          <a:p>
            <a:pPr marL="0" indent="0">
              <a:buNone/>
            </a:pPr>
            <a:endParaRPr lang="en-US" sz="2800" dirty="0">
              <a:latin typeface="Comic Sans MS" panose="030F0702030302020204" pitchFamily="66" charset="0"/>
            </a:endParaRPr>
          </a:p>
          <a:p>
            <a:pPr marL="0" indent="0">
              <a:buNone/>
            </a:pPr>
            <a:r>
              <a:rPr lang="en-US" sz="2800" dirty="0">
                <a:latin typeface="Comic Sans MS" panose="030F0702030302020204" pitchFamily="66" charset="0"/>
              </a:rPr>
              <a:t>Support children in learning the alphabetic code.</a:t>
            </a:r>
          </a:p>
          <a:p>
            <a:pPr marL="0" indent="0">
              <a:buNone/>
            </a:pPr>
            <a:endParaRPr lang="en-US" sz="2800" dirty="0">
              <a:latin typeface="Comic Sans MS" panose="030F0702030302020204" pitchFamily="66" charset="0"/>
            </a:endParaRPr>
          </a:p>
          <a:p>
            <a:pPr marL="0" indent="0">
              <a:buNone/>
            </a:pPr>
            <a:r>
              <a:rPr lang="en-US" sz="2800" dirty="0">
                <a:latin typeface="Comic Sans MS" panose="030F0702030302020204" pitchFamily="66" charset="0"/>
              </a:rPr>
              <a:t>Let your child “show off” their reading to you and celebrate and praise all the way!</a:t>
            </a:r>
          </a:p>
          <a:p>
            <a:pPr marL="0" indent="0">
              <a:buNone/>
            </a:pPr>
            <a:endParaRPr lang="en-US" dirty="0">
              <a:latin typeface="Comic Sans MS" panose="030F0702030302020204" pitchFamily="66" charset="0"/>
            </a:endParaRPr>
          </a:p>
          <a:p>
            <a:pPr marL="0" indent="0">
              <a:buNone/>
            </a:pPr>
            <a:r>
              <a:rPr lang="en-US" sz="2800" dirty="0">
                <a:latin typeface="Comic Sans MS" panose="030F0702030302020204" pitchFamily="66" charset="0"/>
              </a:rPr>
              <a:t>Share books with your children for pleasure.</a:t>
            </a:r>
          </a:p>
          <a:p>
            <a:pPr marL="0" indent="0">
              <a:buNone/>
            </a:pPr>
            <a:endParaRPr lang="en-US" sz="2800" dirty="0">
              <a:latin typeface="Comic Sans MS" panose="030F0702030302020204" pitchFamily="66" charset="0"/>
            </a:endParaRPr>
          </a:p>
          <a:p>
            <a:pPr marL="0" indent="0">
              <a:buNone/>
            </a:pPr>
            <a:r>
              <a:rPr lang="en-US" sz="2800" dirty="0">
                <a:latin typeface="Comic Sans MS" panose="030F0702030302020204" pitchFamily="66" charset="0"/>
              </a:rPr>
              <a:t>Check on your class page for documents to support reading and phonics.</a:t>
            </a:r>
          </a:p>
          <a:p>
            <a:pPr marL="0" indent="0">
              <a:buNone/>
            </a:pPr>
            <a:endParaRPr lang="en-US" dirty="0"/>
          </a:p>
        </p:txBody>
      </p:sp>
    </p:spTree>
    <p:extLst>
      <p:ext uri="{BB962C8B-B14F-4D97-AF65-F5344CB8AC3E}">
        <p14:creationId xmlns:p14="http://schemas.microsoft.com/office/powerpoint/2010/main" val="3725678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4B26D7-914A-4141-AD29-52264EF48B7F}"/>
              </a:ext>
            </a:extLst>
          </p:cNvPr>
          <p:cNvPicPr>
            <a:picLocks noChangeAspect="1"/>
          </p:cNvPicPr>
          <p:nvPr/>
        </p:nvPicPr>
        <p:blipFill>
          <a:blip r:embed="rId2"/>
          <a:stretch>
            <a:fillRect/>
          </a:stretch>
        </p:blipFill>
        <p:spPr>
          <a:xfrm rot="5400000">
            <a:off x="-820334" y="1381694"/>
            <a:ext cx="6499389" cy="4285278"/>
          </a:xfrm>
          <a:prstGeom prst="rect">
            <a:avLst/>
          </a:prstGeom>
        </p:spPr>
      </p:pic>
      <p:pic>
        <p:nvPicPr>
          <p:cNvPr id="5" name="Picture 4">
            <a:extLst>
              <a:ext uri="{FF2B5EF4-FFF2-40B4-BE49-F238E27FC236}">
                <a16:creationId xmlns:a16="http://schemas.microsoft.com/office/drawing/2014/main" id="{DCB25A17-DA6F-4B9F-86AA-869FD078CD1F}"/>
              </a:ext>
            </a:extLst>
          </p:cNvPr>
          <p:cNvPicPr>
            <a:picLocks noChangeAspect="1"/>
          </p:cNvPicPr>
          <p:nvPr/>
        </p:nvPicPr>
        <p:blipFill>
          <a:blip r:embed="rId3"/>
          <a:stretch>
            <a:fillRect/>
          </a:stretch>
        </p:blipFill>
        <p:spPr>
          <a:xfrm>
            <a:off x="5258772" y="1574639"/>
            <a:ext cx="3084245" cy="3566530"/>
          </a:xfrm>
          <a:prstGeom prst="rect">
            <a:avLst/>
          </a:prstGeom>
        </p:spPr>
      </p:pic>
    </p:spTree>
    <p:extLst>
      <p:ext uri="{BB962C8B-B14F-4D97-AF65-F5344CB8AC3E}">
        <p14:creationId xmlns:p14="http://schemas.microsoft.com/office/powerpoint/2010/main" val="17856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88803" y="0"/>
            <a:ext cx="6490879" cy="2800767"/>
          </a:xfrm>
          <a:prstGeom prst="rect">
            <a:avLst/>
          </a:prstGeom>
          <a:noFill/>
        </p:spPr>
        <p:txBody>
          <a:bodyPr wrap="none" rtlCol="0">
            <a:spAutoFit/>
          </a:bodyPr>
          <a:lstStyle/>
          <a:p>
            <a:endParaRPr lang="en-US" sz="4400" dirty="0">
              <a:latin typeface="Comic Sans MS" panose="030F0702030302020204" pitchFamily="66" charset="0"/>
            </a:endParaRPr>
          </a:p>
          <a:p>
            <a:r>
              <a:rPr lang="en-US" sz="4400" dirty="0">
                <a:latin typeface="Comic Sans MS" panose="030F0702030302020204" pitchFamily="66" charset="0"/>
              </a:rPr>
              <a:t>Thank you for joining us</a:t>
            </a:r>
          </a:p>
          <a:p>
            <a:endParaRPr lang="en-US" sz="4400" dirty="0">
              <a:latin typeface="Comic Sans MS" panose="030F0702030302020204" pitchFamily="66" charset="0"/>
            </a:endParaRPr>
          </a:p>
          <a:p>
            <a:r>
              <a:rPr lang="en-US" sz="4400" dirty="0">
                <a:latin typeface="Comic Sans MS" panose="030F0702030302020204" pitchFamily="66" charset="0"/>
              </a:rPr>
              <a:t>Questions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399" y="3023834"/>
            <a:ext cx="4552950" cy="1847850"/>
          </a:xfrm>
          <a:prstGeom prst="rect">
            <a:avLst/>
          </a:prstGeom>
        </p:spPr>
      </p:pic>
    </p:spTree>
    <p:extLst>
      <p:ext uri="{BB962C8B-B14F-4D97-AF65-F5344CB8AC3E}">
        <p14:creationId xmlns:p14="http://schemas.microsoft.com/office/powerpoint/2010/main" val="833413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ECB9-2358-4019-AEB6-0225A5490ED3}"/>
              </a:ext>
            </a:extLst>
          </p:cNvPr>
          <p:cNvSpPr>
            <a:spLocks noGrp="1"/>
          </p:cNvSpPr>
          <p:nvPr>
            <p:ph type="title"/>
          </p:nvPr>
        </p:nvSpPr>
        <p:spPr/>
        <p:txBody>
          <a:bodyPr/>
          <a:lstStyle/>
          <a:p>
            <a:r>
              <a:rPr lang="en-GB" u="sng" dirty="0">
                <a:latin typeface="Comic Sans MS" panose="030F0702030302020204" pitchFamily="66" charset="0"/>
              </a:rPr>
              <a:t>What is phonics? </a:t>
            </a:r>
          </a:p>
        </p:txBody>
      </p:sp>
      <p:sp>
        <p:nvSpPr>
          <p:cNvPr id="3" name="Content Placeholder 2">
            <a:extLst>
              <a:ext uri="{FF2B5EF4-FFF2-40B4-BE49-F238E27FC236}">
                <a16:creationId xmlns:a16="http://schemas.microsoft.com/office/drawing/2014/main" id="{36AE8A82-21ED-4BFE-9F9C-0160DF11A755}"/>
              </a:ext>
            </a:extLst>
          </p:cNvPr>
          <p:cNvSpPr>
            <a:spLocks noGrp="1"/>
          </p:cNvSpPr>
          <p:nvPr>
            <p:ph idx="1"/>
          </p:nvPr>
        </p:nvSpPr>
        <p:spPr/>
        <p:txBody>
          <a:bodyPr>
            <a:normAutofit/>
          </a:bodyPr>
          <a:lstStyle/>
          <a:p>
            <a:pPr marL="0" indent="0">
              <a:buNone/>
            </a:pPr>
            <a:r>
              <a:rPr lang="en-GB" dirty="0">
                <a:latin typeface="Comic Sans MS" panose="030F0702030302020204" pitchFamily="66" charset="0"/>
              </a:rPr>
              <a:t>Phonics is a way of teaching children how to read and write.</a:t>
            </a:r>
          </a:p>
          <a:p>
            <a:pPr marL="0" indent="0">
              <a:buNone/>
            </a:pPr>
            <a:endParaRPr lang="en-GB" dirty="0">
              <a:latin typeface="Comic Sans MS" panose="030F0702030302020204" pitchFamily="66" charset="0"/>
            </a:endParaRPr>
          </a:p>
          <a:p>
            <a:r>
              <a:rPr lang="en-GB" dirty="0">
                <a:latin typeface="Comic Sans MS" panose="030F0702030302020204" pitchFamily="66" charset="0"/>
              </a:rPr>
              <a:t>It helps children hear, identify and use different sounds that distinguish one word from another in the English language.</a:t>
            </a:r>
          </a:p>
        </p:txBody>
      </p:sp>
    </p:spTree>
    <p:extLst>
      <p:ext uri="{BB962C8B-B14F-4D97-AF65-F5344CB8AC3E}">
        <p14:creationId xmlns:p14="http://schemas.microsoft.com/office/powerpoint/2010/main" val="3973830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7AA2-090B-4178-B703-3E964E6D6707}"/>
              </a:ext>
            </a:extLst>
          </p:cNvPr>
          <p:cNvSpPr>
            <a:spLocks noGrp="1"/>
          </p:cNvSpPr>
          <p:nvPr>
            <p:ph type="title"/>
          </p:nvPr>
        </p:nvSpPr>
        <p:spPr>
          <a:xfrm>
            <a:off x="439323" y="-6716"/>
            <a:ext cx="8229600" cy="1143000"/>
          </a:xfrm>
        </p:spPr>
        <p:txBody>
          <a:bodyPr/>
          <a:lstStyle/>
          <a:p>
            <a:r>
              <a:rPr lang="en-GB" u="sng" dirty="0">
                <a:latin typeface="Comic Sans MS" panose="030F0702030302020204" pitchFamily="66" charset="0"/>
              </a:rPr>
              <a:t>Did you know?</a:t>
            </a:r>
          </a:p>
        </p:txBody>
      </p:sp>
      <p:sp>
        <p:nvSpPr>
          <p:cNvPr id="3" name="Content Placeholder 2">
            <a:extLst>
              <a:ext uri="{FF2B5EF4-FFF2-40B4-BE49-F238E27FC236}">
                <a16:creationId xmlns:a16="http://schemas.microsoft.com/office/drawing/2014/main" id="{DB508E57-03E5-4E82-855D-7E89409D701F}"/>
              </a:ext>
            </a:extLst>
          </p:cNvPr>
          <p:cNvSpPr>
            <a:spLocks noGrp="1"/>
          </p:cNvSpPr>
          <p:nvPr>
            <p:ph idx="1"/>
          </p:nvPr>
        </p:nvSpPr>
        <p:spPr>
          <a:xfrm>
            <a:off x="242595" y="1347385"/>
            <a:ext cx="8229600" cy="4525963"/>
          </a:xfrm>
        </p:spPr>
        <p:txBody>
          <a:bodyPr>
            <a:normAutofit/>
          </a:bodyPr>
          <a:lstStyle/>
          <a:p>
            <a:pPr marL="0" indent="0">
              <a:buNone/>
            </a:pPr>
            <a:r>
              <a:rPr lang="en-GB" b="1" dirty="0">
                <a:latin typeface="Comic Sans MS" panose="030F0702030302020204" pitchFamily="66" charset="0"/>
              </a:rPr>
              <a:t>The English language has:-</a:t>
            </a:r>
          </a:p>
          <a:p>
            <a:r>
              <a:rPr lang="en-GB" dirty="0">
                <a:latin typeface="Comic Sans MS" panose="030F0702030302020204" pitchFamily="66" charset="0"/>
              </a:rPr>
              <a:t>26 letters</a:t>
            </a:r>
          </a:p>
          <a:p>
            <a:endParaRPr lang="en-GB" dirty="0">
              <a:latin typeface="Comic Sans MS" panose="030F0702030302020204" pitchFamily="66" charset="0"/>
            </a:endParaRPr>
          </a:p>
          <a:p>
            <a:r>
              <a:rPr lang="en-GB" dirty="0">
                <a:latin typeface="Comic Sans MS" panose="030F0702030302020204" pitchFamily="66" charset="0"/>
              </a:rPr>
              <a:t>44 sounds</a:t>
            </a:r>
          </a:p>
          <a:p>
            <a:pPr marL="0" indent="0">
              <a:buNone/>
            </a:pPr>
            <a:endParaRPr lang="en-GB" dirty="0">
              <a:latin typeface="Comic Sans MS" panose="030F0702030302020204" pitchFamily="66" charset="0"/>
            </a:endParaRPr>
          </a:p>
          <a:p>
            <a:r>
              <a:rPr lang="en-GB" dirty="0">
                <a:latin typeface="Comic Sans MS" panose="030F0702030302020204" pitchFamily="66" charset="0"/>
              </a:rPr>
              <a:t>Over 100 different ways</a:t>
            </a:r>
          </a:p>
          <a:p>
            <a:r>
              <a:rPr lang="en-GB" dirty="0">
                <a:latin typeface="Comic Sans MS" panose="030F0702030302020204" pitchFamily="66" charset="0"/>
              </a:rPr>
              <a:t> to spell those sounds.</a:t>
            </a:r>
          </a:p>
        </p:txBody>
      </p:sp>
      <p:pic>
        <p:nvPicPr>
          <p:cNvPr id="4" name="Picture 3">
            <a:extLst>
              <a:ext uri="{FF2B5EF4-FFF2-40B4-BE49-F238E27FC236}">
                <a16:creationId xmlns:a16="http://schemas.microsoft.com/office/drawing/2014/main" id="{515DD9C4-A5D2-44C0-9984-376329EDCFA2}"/>
              </a:ext>
            </a:extLst>
          </p:cNvPr>
          <p:cNvPicPr>
            <a:picLocks noChangeAspect="1"/>
          </p:cNvPicPr>
          <p:nvPr/>
        </p:nvPicPr>
        <p:blipFill>
          <a:blip r:embed="rId2"/>
          <a:stretch>
            <a:fillRect/>
          </a:stretch>
        </p:blipFill>
        <p:spPr>
          <a:xfrm>
            <a:off x="2753898" y="2596379"/>
            <a:ext cx="1800225" cy="1400175"/>
          </a:xfrm>
          <a:prstGeom prst="rect">
            <a:avLst/>
          </a:prstGeom>
        </p:spPr>
      </p:pic>
      <p:pic>
        <p:nvPicPr>
          <p:cNvPr id="7" name="Picture 6">
            <a:extLst>
              <a:ext uri="{FF2B5EF4-FFF2-40B4-BE49-F238E27FC236}">
                <a16:creationId xmlns:a16="http://schemas.microsoft.com/office/drawing/2014/main" id="{2546197D-EA9A-4B14-A507-FF31CB61BB6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04243" y="1136284"/>
            <a:ext cx="2964680" cy="146009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1935" y="2807480"/>
            <a:ext cx="3219020" cy="3919502"/>
          </a:xfrm>
          <a:prstGeom prst="rect">
            <a:avLst/>
          </a:prstGeom>
        </p:spPr>
      </p:pic>
    </p:spTree>
    <p:extLst>
      <p:ext uri="{BB962C8B-B14F-4D97-AF65-F5344CB8AC3E}">
        <p14:creationId xmlns:p14="http://schemas.microsoft.com/office/powerpoint/2010/main" val="149922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9828" y="933606"/>
            <a:ext cx="7389214" cy="707886"/>
          </a:xfrm>
          <a:prstGeom prst="rect">
            <a:avLst/>
          </a:prstGeom>
          <a:noFill/>
        </p:spPr>
        <p:txBody>
          <a:bodyPr wrap="square" rtlCol="0">
            <a:spAutoFit/>
          </a:bodyPr>
          <a:lstStyle/>
          <a:p>
            <a:pPr algn="ctr"/>
            <a:r>
              <a:rPr lang="en-US" sz="2000" dirty="0">
                <a:latin typeface="Comic Sans MS" panose="030F0702030302020204" pitchFamily="66" charset="0"/>
              </a:rPr>
              <a:t>The journey to independent reading and writing begins with Phonics</a:t>
            </a:r>
          </a:p>
        </p:txBody>
      </p:sp>
      <p:sp>
        <p:nvSpPr>
          <p:cNvPr id="9" name="TextBox 8"/>
          <p:cNvSpPr txBox="1"/>
          <p:nvPr/>
        </p:nvSpPr>
        <p:spPr>
          <a:xfrm>
            <a:off x="3285116" y="3339790"/>
            <a:ext cx="2334293" cy="369332"/>
          </a:xfrm>
          <a:prstGeom prst="rect">
            <a:avLst/>
          </a:prstGeom>
          <a:noFill/>
        </p:spPr>
        <p:txBody>
          <a:bodyPr wrap="none" rtlCol="0">
            <a:spAutoFit/>
          </a:bodyPr>
          <a:lstStyle/>
          <a:p>
            <a:r>
              <a:rPr lang="en-US" dirty="0">
                <a:latin typeface="Comic Sans MS" panose="030F0702030302020204" pitchFamily="66" charset="0"/>
              </a:rPr>
              <a:t>www.ruthmiskin.com</a:t>
            </a:r>
          </a:p>
        </p:txBody>
      </p:sp>
      <p:sp>
        <p:nvSpPr>
          <p:cNvPr id="10" name="TextBox 9"/>
          <p:cNvSpPr txBox="1"/>
          <p:nvPr/>
        </p:nvSpPr>
        <p:spPr>
          <a:xfrm>
            <a:off x="846147" y="349579"/>
            <a:ext cx="7212232" cy="738664"/>
          </a:xfrm>
          <a:prstGeom prst="rect">
            <a:avLst/>
          </a:prstGeom>
          <a:noFill/>
        </p:spPr>
        <p:txBody>
          <a:bodyPr wrap="none" rtlCol="0">
            <a:spAutoFit/>
          </a:bodyPr>
          <a:lstStyle/>
          <a:p>
            <a:pPr algn="ctr"/>
            <a:r>
              <a:rPr lang="en-US" sz="2400" dirty="0">
                <a:latin typeface="Comic Sans MS" panose="030F0702030302020204" pitchFamily="66" charset="0"/>
                <a:cs typeface="Comic Sans MS"/>
              </a:rPr>
              <a:t>New DFE Guidance for Early Reading and Phonics</a:t>
            </a:r>
          </a:p>
          <a:p>
            <a:pPr algn="ctr"/>
            <a:endParaRPr lang="en-US" dirty="0">
              <a:solidFill>
                <a:srgbClr val="0000FF"/>
              </a:solidFill>
            </a:endParaRPr>
          </a:p>
        </p:txBody>
      </p:sp>
      <p:sp>
        <p:nvSpPr>
          <p:cNvPr id="3" name="TextBox 2"/>
          <p:cNvSpPr txBox="1"/>
          <p:nvPr/>
        </p:nvSpPr>
        <p:spPr>
          <a:xfrm>
            <a:off x="136478" y="3709123"/>
            <a:ext cx="8904885" cy="2831544"/>
          </a:xfrm>
          <a:prstGeom prst="rect">
            <a:avLst/>
          </a:prstGeom>
          <a:noFill/>
        </p:spPr>
        <p:txBody>
          <a:bodyPr wrap="square" rtlCol="0">
            <a:spAutoFit/>
          </a:bodyPr>
          <a:lstStyle/>
          <a:p>
            <a:r>
              <a:rPr lang="en-US" b="1" dirty="0">
                <a:latin typeface="Comic Sans MS" panose="030F0702030302020204" pitchFamily="66" charset="0"/>
              </a:rPr>
              <a:t>Why Read Write </a:t>
            </a:r>
            <a:r>
              <a:rPr lang="en-US" b="1" dirty="0" err="1">
                <a:latin typeface="Comic Sans MS" panose="030F0702030302020204" pitchFamily="66" charset="0"/>
              </a:rPr>
              <a:t>Inc</a:t>
            </a:r>
            <a:r>
              <a:rPr lang="en-US" b="1" dirty="0">
                <a:latin typeface="Comic Sans MS" panose="030F0702030302020204" pitchFamily="66" charset="0"/>
              </a:rPr>
              <a:t>?  </a:t>
            </a:r>
          </a:p>
          <a:p>
            <a:r>
              <a:rPr lang="en-US" sz="1600" dirty="0">
                <a:latin typeface="Comic Sans MS" panose="030F0702030302020204" pitchFamily="66" charset="0"/>
              </a:rPr>
              <a:t>RWI is a systematic synthetic phonics </a:t>
            </a:r>
            <a:r>
              <a:rPr lang="en-US" sz="1600" dirty="0" err="1">
                <a:latin typeface="Comic Sans MS" panose="030F0702030302020204" pitchFamily="66" charset="0"/>
              </a:rPr>
              <a:t>programme</a:t>
            </a:r>
            <a:r>
              <a:rPr lang="en-US" sz="1600" dirty="0">
                <a:latin typeface="Comic Sans MS" panose="030F0702030302020204" pitchFamily="66" charset="0"/>
              </a:rPr>
              <a:t> (</a:t>
            </a:r>
            <a:r>
              <a:rPr lang="en-US" sz="1600" dirty="0" err="1">
                <a:latin typeface="Comic Sans MS" panose="030F0702030302020204" pitchFamily="66" charset="0"/>
              </a:rPr>
              <a:t>DfE</a:t>
            </a:r>
            <a:r>
              <a:rPr lang="en-US" sz="1600" dirty="0">
                <a:latin typeface="Comic Sans MS" panose="030F0702030302020204" pitchFamily="66" charset="0"/>
              </a:rPr>
              <a:t> accredited).</a:t>
            </a:r>
          </a:p>
          <a:p>
            <a:r>
              <a:rPr lang="en-US" sz="1600" dirty="0">
                <a:latin typeface="Comic Sans MS" panose="030F0702030302020204" pitchFamily="66" charset="0"/>
              </a:rPr>
              <a:t>Excellent training for all staff to ensure consistency.</a:t>
            </a:r>
          </a:p>
          <a:p>
            <a:r>
              <a:rPr lang="en-US" sz="1600" dirty="0">
                <a:latin typeface="Comic Sans MS" panose="030F0702030302020204" pitchFamily="66" charset="0"/>
              </a:rPr>
              <a:t>Every aspect of phonics and reading included in a detailed, thorough and systematic approach.</a:t>
            </a:r>
          </a:p>
          <a:p>
            <a:r>
              <a:rPr lang="en-US" sz="1600" dirty="0">
                <a:latin typeface="Comic Sans MS" panose="030F0702030302020204" pitchFamily="66" charset="0"/>
              </a:rPr>
              <a:t>Engaging resources.</a:t>
            </a:r>
          </a:p>
          <a:p>
            <a:r>
              <a:rPr lang="en-GB" sz="1600" dirty="0">
                <a:latin typeface="Comic Sans MS" panose="030F0702030302020204" pitchFamily="66" charset="0"/>
              </a:rPr>
              <a:t>Using RWI, the children learn to read effortlessly so that they can put all their energy into comprehending what they read. It also supports their spelling so that they can put all their energy into composing what they write.</a:t>
            </a:r>
          </a:p>
          <a:p>
            <a:r>
              <a:rPr lang="en-US" sz="1600" dirty="0">
                <a:latin typeface="Comic Sans MS" panose="030F0702030302020204" pitchFamily="66" charset="0"/>
              </a:rPr>
              <a:t>Comprehensive system for identifying and supporting children requiring extra help.</a:t>
            </a:r>
          </a:p>
          <a:p>
            <a:r>
              <a:rPr lang="en-US" sz="1600" dirty="0">
                <a:latin typeface="Comic Sans MS" panose="030F0702030302020204" pitchFamily="66" charset="0"/>
              </a:rPr>
              <a:t>Useful support for parents.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953" y="1759826"/>
            <a:ext cx="3296964" cy="1379159"/>
          </a:xfrm>
          <a:prstGeom prst="rect">
            <a:avLst/>
          </a:prstGeom>
        </p:spPr>
      </p:pic>
    </p:spTree>
    <p:extLst>
      <p:ext uri="{BB962C8B-B14F-4D97-AF65-F5344CB8AC3E}">
        <p14:creationId xmlns:p14="http://schemas.microsoft.com/office/powerpoint/2010/main" val="353668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6331" y="22376"/>
            <a:ext cx="5404043" cy="707886"/>
          </a:xfrm>
          <a:prstGeom prst="rect">
            <a:avLst/>
          </a:prstGeom>
          <a:noFill/>
        </p:spPr>
        <p:txBody>
          <a:bodyPr wrap="none" rtlCol="0">
            <a:spAutoFit/>
          </a:bodyPr>
          <a:lstStyle/>
          <a:p>
            <a:r>
              <a:rPr lang="en-US" sz="4000" u="sng" dirty="0">
                <a:latin typeface="Comic Sans MS" panose="030F0702030302020204" pitchFamily="66" charset="0"/>
              </a:rPr>
              <a:t>How we teach phonics</a:t>
            </a:r>
          </a:p>
        </p:txBody>
      </p:sp>
      <p:sp>
        <p:nvSpPr>
          <p:cNvPr id="6" name="TextBox 5"/>
          <p:cNvSpPr txBox="1"/>
          <p:nvPr/>
        </p:nvSpPr>
        <p:spPr>
          <a:xfrm>
            <a:off x="383268" y="935937"/>
            <a:ext cx="8371202" cy="3046988"/>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Comic Sans MS" panose="030F0702030302020204" pitchFamily="66" charset="0"/>
              </a:rPr>
              <a:t>Early phonics skills</a:t>
            </a:r>
          </a:p>
          <a:p>
            <a:pPr marL="342900" indent="-342900">
              <a:buFont typeface="Arial" panose="020B0604020202020204" pitchFamily="34" charset="0"/>
              <a:buChar char="•"/>
            </a:pPr>
            <a:r>
              <a:rPr lang="en-US" sz="2400" dirty="0">
                <a:latin typeface="Comic Sans MS" panose="030F0702030302020204" pitchFamily="66" charset="0"/>
              </a:rPr>
              <a:t>Daily sessions</a:t>
            </a:r>
          </a:p>
          <a:p>
            <a:pPr marL="342900" indent="-342900">
              <a:buFont typeface="Arial" panose="020B0604020202020204" pitchFamily="34" charset="0"/>
              <a:buChar char="•"/>
            </a:pPr>
            <a:r>
              <a:rPr lang="en-US" sz="2400" dirty="0">
                <a:latin typeface="Comic Sans MS" panose="030F0702030302020204" pitchFamily="66" charset="0"/>
              </a:rPr>
              <a:t>Specific order of teaching</a:t>
            </a:r>
          </a:p>
          <a:p>
            <a:pPr marL="342900" indent="-342900">
              <a:buFont typeface="Arial" panose="020B0604020202020204" pitchFamily="34" charset="0"/>
              <a:buChar char="•"/>
            </a:pPr>
            <a:r>
              <a:rPr lang="en-US" sz="2400" dirty="0">
                <a:latin typeface="Comic Sans MS" panose="030F0702030302020204" pitchFamily="66" charset="0"/>
              </a:rPr>
              <a:t>Synthetic phonics – phonemes/graphemes</a:t>
            </a:r>
          </a:p>
          <a:p>
            <a:pPr marL="342900" indent="-342900">
              <a:buFont typeface="Arial" panose="020B0604020202020204" pitchFamily="34" charset="0"/>
              <a:buChar char="•"/>
            </a:pPr>
            <a:r>
              <a:rPr lang="en-US" sz="2400" dirty="0">
                <a:latin typeface="Comic Sans MS" panose="030F0702030302020204" pitchFamily="66" charset="0"/>
              </a:rPr>
              <a:t>Correct pronunciation is vital</a:t>
            </a:r>
          </a:p>
          <a:p>
            <a:endParaRPr lang="en-US" sz="2400" dirty="0">
              <a:latin typeface="Comic Sans MS" panose="030F0702030302020204" pitchFamily="66" charset="0"/>
            </a:endParaRPr>
          </a:p>
          <a:p>
            <a:pPr marL="342900" indent="-342900">
              <a:buFont typeface="Arial" panose="020B0604020202020204" pitchFamily="34" charset="0"/>
              <a:buChar char="•"/>
            </a:pPr>
            <a:r>
              <a:rPr lang="en-US" sz="2400" dirty="0">
                <a:latin typeface="Comic Sans MS" panose="030F0702030302020204" pitchFamily="66" charset="0"/>
              </a:rPr>
              <a:t>Repeated practice: revisit previously taught sounds at </a:t>
            </a:r>
          </a:p>
          <a:p>
            <a:r>
              <a:rPr lang="en-US" sz="2400" dirty="0">
                <a:latin typeface="Comic Sans MS" panose="030F0702030302020204" pitchFamily="66" charset="0"/>
              </a:rPr>
              <a:t>    start of each lesson. </a:t>
            </a:r>
          </a:p>
        </p:txBody>
      </p:sp>
      <p:pic>
        <p:nvPicPr>
          <p:cNvPr id="16" name="Picture 15"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338" y="4892748"/>
            <a:ext cx="1694289" cy="1694289"/>
          </a:xfrm>
          <a:prstGeom prst="rect">
            <a:avLst/>
          </a:prstGeom>
        </p:spPr>
      </p:pic>
      <p:pic>
        <p:nvPicPr>
          <p:cNvPr id="17" name="Picture 16"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654" y="4892749"/>
            <a:ext cx="1764039" cy="1624184"/>
          </a:xfrm>
          <a:prstGeom prst="rect">
            <a:avLst/>
          </a:prstGeom>
        </p:spPr>
      </p:pic>
      <p:sp>
        <p:nvSpPr>
          <p:cNvPr id="20" name="Rectangle 19"/>
          <p:cNvSpPr/>
          <p:nvPr/>
        </p:nvSpPr>
        <p:spPr>
          <a:xfrm>
            <a:off x="5094093" y="2210511"/>
            <a:ext cx="2613216" cy="923330"/>
          </a:xfrm>
          <a:prstGeom prst="rect">
            <a:avLst/>
          </a:prstGeom>
        </p:spPr>
        <p:txBody>
          <a:bodyPr wrap="none">
            <a:spAutoFit/>
          </a:bodyPr>
          <a:lstStyle/>
          <a:p>
            <a:pPr lvl="0"/>
            <a:r>
              <a:rPr lang="en-US" sz="5400" dirty="0">
                <a:solidFill>
                  <a:prstClr val="black"/>
                </a:solidFill>
                <a:latin typeface="Comic Sans MS" panose="030F0702030302020204" pitchFamily="66" charset="0"/>
              </a:rPr>
              <a:t>m-u-s-t</a:t>
            </a:r>
          </a:p>
        </p:txBody>
      </p:sp>
    </p:spTree>
    <p:extLst>
      <p:ext uri="{BB962C8B-B14F-4D97-AF65-F5344CB8AC3E}">
        <p14:creationId xmlns:p14="http://schemas.microsoft.com/office/powerpoint/2010/main" val="81406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937" y="206398"/>
            <a:ext cx="4807731" cy="6521948"/>
          </a:xfrm>
          <a:prstGeom prst="rect">
            <a:avLst/>
          </a:prstGeom>
        </p:spPr>
      </p:pic>
    </p:spTree>
    <p:extLst>
      <p:ext uri="{BB962C8B-B14F-4D97-AF65-F5344CB8AC3E}">
        <p14:creationId xmlns:p14="http://schemas.microsoft.com/office/powerpoint/2010/main" val="67245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8" y="-1"/>
            <a:ext cx="8229600" cy="2811439"/>
          </a:xfrm>
        </p:spPr>
        <p:txBody>
          <a:bodyPr>
            <a:noAutofit/>
          </a:bodyPr>
          <a:lstStyle/>
          <a:p>
            <a:pPr algn="l"/>
            <a:r>
              <a:rPr lang="en-GB" sz="2800" dirty="0">
                <a:latin typeface="Comic Sans MS" panose="030F0702030302020204" pitchFamily="66" charset="0"/>
              </a:rPr>
              <a:t>Make it fun!</a:t>
            </a:r>
            <a:br>
              <a:rPr lang="en-GB" sz="2800" dirty="0">
                <a:latin typeface="Comic Sans MS" panose="030F0702030302020204" pitchFamily="66" charset="0"/>
              </a:rPr>
            </a:br>
            <a:r>
              <a:rPr lang="en-GB" sz="2400" dirty="0">
                <a:latin typeface="Comic Sans MS" panose="030F0702030302020204" pitchFamily="66" charset="0"/>
              </a:rPr>
              <a:t>Practise forming letters in steam on shower, using baths chalks, jumbo chalks outside, shaving foam…</a:t>
            </a:r>
            <a:br>
              <a:rPr lang="en-GB" sz="2400" dirty="0">
                <a:latin typeface="Comic Sans MS" panose="030F0702030302020204" pitchFamily="66" charset="0"/>
              </a:rPr>
            </a:br>
            <a:r>
              <a:rPr lang="en-GB" sz="2400" dirty="0">
                <a:latin typeface="Comic Sans MS" panose="030F0702030302020204" pitchFamily="66" charset="0"/>
              </a:rPr>
              <a:t>Play ‘I Spy’, find something beginning with…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3952" y="2483893"/>
            <a:ext cx="4694830" cy="4217157"/>
          </a:xfrm>
        </p:spPr>
      </p:pic>
    </p:spTree>
    <p:extLst>
      <p:ext uri="{BB962C8B-B14F-4D97-AF65-F5344CB8AC3E}">
        <p14:creationId xmlns:p14="http://schemas.microsoft.com/office/powerpoint/2010/main" val="256393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051" y="1883391"/>
            <a:ext cx="3709774" cy="31116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035" y="185737"/>
            <a:ext cx="2114550" cy="21621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359" y="2947916"/>
            <a:ext cx="2857572" cy="3252859"/>
          </a:xfrm>
          <a:prstGeom prst="rect">
            <a:avLst/>
          </a:prstGeom>
        </p:spPr>
      </p:pic>
    </p:spTree>
    <p:extLst>
      <p:ext uri="{BB962C8B-B14F-4D97-AF65-F5344CB8AC3E}">
        <p14:creationId xmlns:p14="http://schemas.microsoft.com/office/powerpoint/2010/main" val="231056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1580</Words>
  <Application>Microsoft Office PowerPoint</Application>
  <PresentationFormat>On-screen Show (4:3)</PresentationFormat>
  <Paragraphs>179</Paragraphs>
  <Slides>24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Bradley Hand ITC</vt:lpstr>
      <vt:lpstr>Calibri</vt:lpstr>
      <vt:lpstr>Comic Sans MS</vt:lpstr>
      <vt:lpstr>Office Theme</vt:lpstr>
      <vt:lpstr>Welcome to our phonics and reading information sharing session 21.06.22</vt:lpstr>
      <vt:lpstr> Phonics and Early Reading</vt:lpstr>
      <vt:lpstr>What is phonics? </vt:lpstr>
      <vt:lpstr>Did you know?</vt:lpstr>
      <vt:lpstr>PowerPoint Presentation</vt:lpstr>
      <vt:lpstr>PowerPoint Presentation</vt:lpstr>
      <vt:lpstr>PowerPoint Presentation</vt:lpstr>
      <vt:lpstr>Make it fun! Practise forming letters in steam on shower, using baths chalks, jumbo chalks outside, shaving foam… Play ‘I Spy’, find something beginning with…</vt:lpstr>
      <vt:lpstr>PowerPoint Presentation</vt:lpstr>
      <vt:lpstr>PowerPoint Presentation</vt:lpstr>
      <vt:lpstr>Meaning of words </vt:lpstr>
      <vt:lpstr>PowerPoint Presentation</vt:lpstr>
      <vt:lpstr>PowerPoint Presentation</vt:lpstr>
      <vt:lpstr>PowerPoint Presentation</vt:lpstr>
      <vt:lpstr>PowerPoint Presentation</vt:lpstr>
      <vt:lpstr>PowerPoint Presentation</vt:lpstr>
      <vt:lpstr>PowerPoint Presentation</vt:lpstr>
      <vt:lpstr>Year 2 and beyond – The Big Cat Series…</vt:lpstr>
      <vt:lpstr>What texts does Big Cat include and how is it progressive?</vt:lpstr>
      <vt:lpstr>How can I help my child at home with reading (in Year 2 and beyond)?</vt:lpstr>
      <vt:lpstr>PowerPoint Presentation</vt:lpstr>
      <vt:lpstr>What else can parents do?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Neall</dc:creator>
  <cp:lastModifiedBy>Mike Glenton</cp:lastModifiedBy>
  <cp:revision>109</cp:revision>
  <dcterms:created xsi:type="dcterms:W3CDTF">2021-09-24T13:21:19Z</dcterms:created>
  <dcterms:modified xsi:type="dcterms:W3CDTF">2022-06-21T18:53:57Z</dcterms:modified>
</cp:coreProperties>
</file>